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6" r:id="rId2"/>
    <p:sldId id="257" r:id="rId3"/>
    <p:sldId id="289" r:id="rId4"/>
    <p:sldId id="291" r:id="rId5"/>
    <p:sldId id="292" r:id="rId6"/>
    <p:sldId id="297" r:id="rId7"/>
    <p:sldId id="290" r:id="rId8"/>
    <p:sldId id="300" r:id="rId9"/>
    <p:sldId id="305" r:id="rId10"/>
    <p:sldId id="304" r:id="rId11"/>
    <p:sldId id="270" r:id="rId12"/>
    <p:sldId id="302" r:id="rId13"/>
    <p:sldId id="303" r:id="rId14"/>
    <p:sldId id="295" r:id="rId15"/>
    <p:sldId id="296" r:id="rId16"/>
  </p:sldIdLst>
  <p:sldSz cx="9144000" cy="6858000" type="screen4x3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94737" autoAdjust="0"/>
  </p:normalViewPr>
  <p:slideViewPr>
    <p:cSldViewPr>
      <p:cViewPr varScale="1">
        <p:scale>
          <a:sx n="111" d="100"/>
          <a:sy n="111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6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52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051" y="1"/>
            <a:ext cx="293052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502ED-16A9-4114-8C83-19C6303EE92C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44039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051" y="9444039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35787-5C78-4DE3-B6DD-C6ACED9C7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153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F229E-E665-4D28-9389-CAF2C2A30D33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7713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76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7BF43-D491-4997-ADB6-C971495B5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13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53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47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19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79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99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32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39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46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56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33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2.11.2018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2D76-3833-4899-9A3C-7C4765315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22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estokladno.cz/uzemni-studie-krajiny-spravniho-obvodu-orp-kladno/d-146422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8" b="25850"/>
          <a:stretch/>
        </p:blipFill>
        <p:spPr>
          <a:xfrm>
            <a:off x="611560" y="188639"/>
            <a:ext cx="7999144" cy="610254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71600" y="530120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Územní studie krajiny Kladenska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8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10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7" y="476672"/>
            <a:ext cx="8654119" cy="522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555776" y="3212976"/>
            <a:ext cx="1368152" cy="122413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45149"/>
            <a:ext cx="87849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Krajinné prvky a ekologická </a:t>
            </a:r>
            <a:r>
              <a:rPr lang="cs-CZ" b="1" dirty="0" smtClean="0"/>
              <a:t>stabilita 	</a:t>
            </a:r>
          </a:p>
          <a:p>
            <a:r>
              <a:rPr lang="cs-CZ" sz="1600" b="1" dirty="0" smtClean="0"/>
              <a:t>evidované ekologicky významné krajinné prvky </a:t>
            </a:r>
            <a:r>
              <a:rPr lang="cs-CZ" sz="1600" dirty="0" smtClean="0"/>
              <a:t>lze vyhradit jako plochu v ekologickém zájmu</a:t>
            </a:r>
          </a:p>
          <a:p>
            <a:pPr marL="261938" indent="-261938"/>
            <a:r>
              <a:rPr lang="cs-CZ" sz="1400" dirty="0"/>
              <a:t>a) </a:t>
            </a:r>
            <a:r>
              <a:rPr lang="cs-CZ" sz="1400" b="1" dirty="0"/>
              <a:t>krajinný prvek</a:t>
            </a:r>
            <a:r>
              <a:rPr lang="cs-CZ" sz="1400" dirty="0"/>
              <a:t>, kterým </a:t>
            </a:r>
            <a:r>
              <a:rPr lang="cs-CZ" sz="1400" dirty="0" smtClean="0"/>
              <a:t>je 1</a:t>
            </a:r>
            <a:r>
              <a:rPr lang="cs-CZ" sz="1400" dirty="0"/>
              <a:t>. mez</a:t>
            </a:r>
            <a:r>
              <a:rPr lang="cs-CZ" sz="1400" dirty="0" smtClean="0"/>
              <a:t>, 2</a:t>
            </a:r>
            <a:r>
              <a:rPr lang="cs-CZ" sz="1400" dirty="0"/>
              <a:t>. terasa</a:t>
            </a:r>
            <a:r>
              <a:rPr lang="cs-CZ" sz="1400" dirty="0" smtClean="0"/>
              <a:t>, 3</a:t>
            </a:r>
            <a:r>
              <a:rPr lang="cs-CZ" sz="1400" dirty="0"/>
              <a:t>. travnatá údolnice</a:t>
            </a:r>
            <a:r>
              <a:rPr lang="cs-CZ" sz="1400" dirty="0" smtClean="0"/>
              <a:t>, 4</a:t>
            </a:r>
            <a:r>
              <a:rPr lang="cs-CZ" sz="1400" dirty="0"/>
              <a:t>. skupina dřevin</a:t>
            </a:r>
            <a:r>
              <a:rPr lang="cs-CZ" sz="1400" dirty="0" smtClean="0"/>
              <a:t>, 5</a:t>
            </a:r>
            <a:r>
              <a:rPr lang="cs-CZ" sz="1400" dirty="0"/>
              <a:t>. stromořadí</a:t>
            </a:r>
            <a:r>
              <a:rPr lang="cs-CZ" sz="1400" dirty="0" smtClean="0"/>
              <a:t>, 6</a:t>
            </a:r>
            <a:r>
              <a:rPr lang="cs-CZ" sz="1400" dirty="0"/>
              <a:t>. solitérní dřevina </a:t>
            </a:r>
            <a:r>
              <a:rPr lang="cs-CZ" sz="1400" dirty="0" smtClean="0"/>
              <a:t>a 7</a:t>
            </a:r>
            <a:r>
              <a:rPr lang="cs-CZ" sz="1400" dirty="0"/>
              <a:t>. příkop,</a:t>
            </a:r>
          </a:p>
          <a:p>
            <a:pPr marL="261938" indent="-261938"/>
            <a:r>
              <a:rPr lang="cs-CZ" sz="1400" dirty="0"/>
              <a:t>b) </a:t>
            </a:r>
            <a:r>
              <a:rPr lang="cs-CZ" sz="1400" dirty="0" smtClean="0"/>
              <a:t>úhor</a:t>
            </a:r>
          </a:p>
          <a:p>
            <a:pPr marL="261938" indent="-261938"/>
            <a:r>
              <a:rPr lang="cs-CZ" sz="1400" dirty="0"/>
              <a:t>c) plocha s rychle rostoucími dřevinami </a:t>
            </a:r>
            <a:endParaRPr lang="cs-CZ" sz="1400" dirty="0" smtClean="0"/>
          </a:p>
          <a:p>
            <a:pPr marL="261938" indent="-261938"/>
            <a:r>
              <a:rPr lang="cs-CZ" sz="1400" dirty="0"/>
              <a:t>d) zalesněná půda </a:t>
            </a:r>
            <a:endParaRPr lang="cs-CZ" sz="1400" dirty="0" smtClean="0"/>
          </a:p>
          <a:p>
            <a:r>
              <a:rPr lang="cs-CZ" sz="1400" b="1" dirty="0" smtClean="0"/>
              <a:t>Krajinné prvky* = interakční </a:t>
            </a:r>
            <a:r>
              <a:rPr lang="cs-CZ" sz="1400" b="1" dirty="0"/>
              <a:t>prvky</a:t>
            </a:r>
            <a:r>
              <a:rPr lang="cs-CZ" sz="1400" dirty="0"/>
              <a:t>, které funkčně a zpravidla i bezprostředně prostorově navazují na biocentrum nebo </a:t>
            </a:r>
            <a:r>
              <a:rPr lang="cs-CZ" sz="1400" dirty="0" smtClean="0"/>
              <a:t>biokoridor*. 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Evidované </a:t>
            </a:r>
            <a:r>
              <a:rPr lang="cs-CZ" sz="1400" dirty="0"/>
              <a:t>krajinné prvky jsou </a:t>
            </a:r>
            <a:r>
              <a:rPr lang="cs-CZ" sz="1400" b="1" dirty="0"/>
              <a:t>předmětem dotací</a:t>
            </a:r>
            <a:r>
              <a:rPr lang="cs-CZ" sz="1400" dirty="0"/>
              <a:t>, a proto jejich umístění v krajině nesníží zisk ze zemědělské činnosti</a:t>
            </a:r>
            <a:r>
              <a:rPr lang="cs-CZ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zakládání nových krajinných prvků v půdních blocích, kolem nich a podél cest v </a:t>
            </a:r>
            <a:r>
              <a:rPr lang="cs-CZ" sz="1400" dirty="0" smtClean="0"/>
              <a:t>krajině není </a:t>
            </a:r>
            <a:r>
              <a:rPr lang="cs-CZ" sz="1400" dirty="0"/>
              <a:t>spojeno se zásadní a někdy i nákladnou změnou např. orné půdy na louku, pastvinu nebo les </a:t>
            </a:r>
            <a:r>
              <a:rPr lang="cs-CZ" sz="1400" dirty="0" smtClean="0"/>
              <a:t>a hospodaření </a:t>
            </a:r>
            <a:r>
              <a:rPr lang="cs-CZ" sz="1400" dirty="0"/>
              <a:t>na </a:t>
            </a:r>
            <a:r>
              <a:rPr lang="cs-CZ" sz="1400" dirty="0" smtClean="0"/>
              <a:t>nich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krajinné prvky mohou významně ovlivnit ekologickou stabilitu i vodní režim krajiny</a:t>
            </a:r>
          </a:p>
          <a:p>
            <a:r>
              <a:rPr lang="cs-CZ" sz="1400" b="1" dirty="0" smtClean="0"/>
              <a:t>Možnosti  územního plánování stanovit  podmínky pro zakládání krajinných prvků v území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400" dirty="0"/>
              <a:t>vymezení </a:t>
            </a:r>
            <a:r>
              <a:rPr lang="cs-CZ" sz="1400" dirty="0" smtClean="0"/>
              <a:t>zvláštní plochy </a:t>
            </a:r>
            <a:r>
              <a:rPr lang="cs-CZ" sz="1400" dirty="0"/>
              <a:t>pro krajinný prvek (plocha změn v krajině + VPO)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1400" dirty="0"/>
              <a:t>v ploše nezastavěného území (např. zemědělská, smíšená nezastavěného území) stanovit v podmínkách využití požadavky na umístění krajinného prvku</a:t>
            </a:r>
          </a:p>
          <a:p>
            <a:r>
              <a:rPr lang="cs-CZ" sz="1400" b="1" dirty="0" smtClean="0"/>
              <a:t>Požadavky v kartách krajinný okrsků pro územní plány </a:t>
            </a:r>
            <a:r>
              <a:rPr lang="cs-CZ" sz="1400" dirty="0" smtClean="0"/>
              <a:t>(</a:t>
            </a:r>
            <a:r>
              <a:rPr lang="cs-CZ" sz="1400" b="1" dirty="0" smtClean="0">
                <a:ea typeface="Calibri"/>
                <a:cs typeface="Times New Roman"/>
              </a:rPr>
              <a:t>RÁMCOVÉ </a:t>
            </a:r>
            <a:r>
              <a:rPr lang="cs-CZ" sz="1400" b="1" dirty="0">
                <a:ea typeface="Calibri"/>
                <a:cs typeface="Times New Roman"/>
              </a:rPr>
              <a:t>PODMÍNKY </a:t>
            </a:r>
            <a:r>
              <a:rPr lang="cs-CZ" sz="1400" b="1" dirty="0" smtClean="0">
                <a:ea typeface="Calibri"/>
                <a:cs typeface="Times New Roman"/>
              </a:rPr>
              <a:t>VYUŽITÍ)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b="1" dirty="0" smtClean="0"/>
              <a:t>na </a:t>
            </a:r>
            <a:r>
              <a:rPr lang="cs-CZ" sz="1400" b="1" dirty="0"/>
              <a:t>vymezování ploch a jejich druhů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b="1" dirty="0" smtClean="0"/>
              <a:t>na </a:t>
            </a:r>
            <a:r>
              <a:rPr lang="cs-CZ" sz="1400" b="1" dirty="0"/>
              <a:t>vymezování ploch změn v krajině</a:t>
            </a:r>
            <a:endParaRPr lang="cs-CZ" sz="14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b="1" dirty="0" smtClean="0"/>
              <a:t>na </a:t>
            </a:r>
            <a:r>
              <a:rPr lang="cs-CZ" sz="1400" b="1" dirty="0"/>
              <a:t>stanovení podmínek pro využití </a:t>
            </a:r>
            <a:r>
              <a:rPr lang="cs-CZ" sz="1400" b="1" dirty="0" smtClean="0"/>
              <a:t>ploch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b="1" dirty="0"/>
              <a:t>na stanovení podmínek prostorového uspořádání a základních podmínek ochrany krajinného </a:t>
            </a:r>
            <a:r>
              <a:rPr lang="cs-CZ" sz="1400" b="1" dirty="0" smtClean="0"/>
              <a:t>rázu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b="1" dirty="0"/>
              <a:t>na vymezení </a:t>
            </a:r>
            <a:r>
              <a:rPr lang="cs-CZ" sz="1400" b="1" dirty="0" smtClean="0"/>
              <a:t>VPS anebo VPO</a:t>
            </a:r>
            <a:endParaRPr lang="cs-CZ" sz="1400" b="1" dirty="0">
              <a:ea typeface="Calibri"/>
              <a:cs typeface="Times New Roman"/>
            </a:endParaRPr>
          </a:p>
          <a:p>
            <a:pPr marL="177800" indent="-177800"/>
            <a:r>
              <a:rPr lang="cs-CZ" sz="1400" dirty="0" smtClean="0"/>
              <a:t>* </a:t>
            </a:r>
            <a:r>
              <a:rPr lang="cs-CZ" sz="1200" i="1" dirty="0" smtClean="0"/>
              <a:t>METODIKA </a:t>
            </a:r>
            <a:r>
              <a:rPr lang="cs-CZ" sz="1200" i="1" dirty="0"/>
              <a:t>VYMEZOVÁNÍ ÚZEMNÍHO SYSTÉMU EKOLOGICKÉ STABILITY - metodický podklad pro zpracování plánů územního systému ekologické stability v rámci PO4 OPŽP 2014-2020 (aktivity 4.1.1 a 4.3.2), březen </a:t>
            </a:r>
            <a:r>
              <a:rPr lang="cs-CZ" sz="1200" i="1" dirty="0" smtClean="0"/>
              <a:t>2017</a:t>
            </a:r>
            <a:endParaRPr lang="cs-CZ" sz="1400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11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93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16632"/>
            <a:ext cx="8784976" cy="5068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cs-CZ" b="1" dirty="0" smtClean="0">
                <a:ea typeface="Calibri"/>
                <a:cs typeface="Times New Roman"/>
              </a:rPr>
              <a:t>POSTUP </a:t>
            </a:r>
            <a:r>
              <a:rPr lang="cs-CZ" b="1" dirty="0">
                <a:ea typeface="Calibri"/>
                <a:cs typeface="Times New Roman"/>
              </a:rPr>
              <a:t>VYMEZOVÁNÍ </a:t>
            </a:r>
            <a:r>
              <a:rPr lang="cs-CZ" b="1" dirty="0" smtClean="0">
                <a:ea typeface="Calibri"/>
                <a:cs typeface="Times New Roman"/>
              </a:rPr>
              <a:t>KRAJINNÝCH OKRSKŮ</a:t>
            </a:r>
            <a:endParaRPr lang="cs-CZ" dirty="0">
              <a:ea typeface="Calibri"/>
              <a:cs typeface="Times New Roman"/>
            </a:endParaRPr>
          </a:p>
          <a:p>
            <a:pPr>
              <a:lnSpc>
                <a:spcPts val="2160"/>
              </a:lnSpc>
            </a:pPr>
            <a:r>
              <a:rPr lang="cs-CZ" b="1" dirty="0" smtClean="0">
                <a:ea typeface="Calibri"/>
                <a:cs typeface="Times New Roman"/>
              </a:rPr>
              <a:t>převažující </a:t>
            </a:r>
            <a:r>
              <a:rPr lang="cs-CZ" b="1" dirty="0">
                <a:ea typeface="Calibri"/>
                <a:cs typeface="Times New Roman"/>
              </a:rPr>
              <a:t>jev/vlastnost = hodnoty, způsob využití, problémy</a:t>
            </a:r>
          </a:p>
          <a:p>
            <a:pPr marL="800100" lvl="1" indent="-342900">
              <a:lnSpc>
                <a:spcPts val="2160"/>
              </a:lnSpc>
              <a:buFont typeface="+mj-lt"/>
              <a:buAutoNum type="arabicPeriod"/>
            </a:pPr>
            <a:r>
              <a:rPr lang="cs-CZ" dirty="0">
                <a:ea typeface="Calibri"/>
                <a:cs typeface="Times New Roman"/>
              </a:rPr>
              <a:t>krajinné okrsky ochrany přírodních hodnot (KO P), </a:t>
            </a:r>
            <a:endParaRPr lang="cs-CZ" dirty="0" smtClean="0">
              <a:ea typeface="Calibri"/>
              <a:cs typeface="Times New Roman"/>
            </a:endParaRPr>
          </a:p>
          <a:p>
            <a:pPr marL="800100" lvl="1" indent="-342900">
              <a:lnSpc>
                <a:spcPts val="2160"/>
              </a:lnSpc>
              <a:buFont typeface="+mj-lt"/>
              <a:buAutoNum type="arabicPeriod"/>
            </a:pPr>
            <a:r>
              <a:rPr lang="cs-CZ" dirty="0" smtClean="0">
                <a:ea typeface="Calibri"/>
                <a:cs typeface="Times New Roman"/>
              </a:rPr>
              <a:t>krajinné </a:t>
            </a:r>
            <a:r>
              <a:rPr lang="cs-CZ" dirty="0">
                <a:ea typeface="Calibri"/>
                <a:cs typeface="Times New Roman"/>
              </a:rPr>
              <a:t>okrsky s vyváženými hodnotami (KO H), </a:t>
            </a:r>
            <a:endParaRPr lang="cs-CZ" dirty="0" smtClean="0">
              <a:ea typeface="Calibri"/>
              <a:cs typeface="Times New Roman"/>
            </a:endParaRPr>
          </a:p>
          <a:p>
            <a:pPr lvl="2"/>
            <a:r>
              <a:rPr lang="cs-CZ" sz="1400" dirty="0" smtClean="0">
                <a:solidFill>
                  <a:prstClr val="black"/>
                </a:solidFill>
                <a:ea typeface="Times New Roman"/>
                <a:cs typeface="Times New Roman"/>
              </a:rPr>
              <a:t>prioritní </a:t>
            </a:r>
            <a:r>
              <a:rPr lang="cs-CZ" sz="1400" dirty="0">
                <a:solidFill>
                  <a:prstClr val="black"/>
                </a:solidFill>
                <a:ea typeface="Times New Roman"/>
                <a:cs typeface="Times New Roman"/>
              </a:rPr>
              <a:t>ochrana, obnova, revitalizace nebo také </a:t>
            </a:r>
            <a:r>
              <a:rPr lang="cs-CZ" sz="1400" dirty="0" err="1">
                <a:solidFill>
                  <a:prstClr val="black"/>
                </a:solidFill>
                <a:ea typeface="Times New Roman"/>
                <a:cs typeface="Times New Roman"/>
              </a:rPr>
              <a:t>renaturalizace</a:t>
            </a:r>
            <a:r>
              <a:rPr lang="cs-CZ" sz="1400" dirty="0">
                <a:solidFill>
                  <a:prstClr val="black"/>
                </a:solidFill>
                <a:ea typeface="Times New Roman"/>
                <a:cs typeface="Times New Roman"/>
              </a:rPr>
              <a:t> přírodních hodnot, asanace </a:t>
            </a:r>
            <a:r>
              <a:rPr lang="cs-CZ" sz="1400" dirty="0" smtClean="0">
                <a:solidFill>
                  <a:prstClr val="black"/>
                </a:solidFill>
                <a:ea typeface="Times New Roman"/>
                <a:cs typeface="Times New Roman"/>
              </a:rPr>
              <a:t>meliorací </a:t>
            </a:r>
            <a:r>
              <a:rPr lang="cs-CZ" sz="1400" dirty="0">
                <a:solidFill>
                  <a:prstClr val="black"/>
                </a:solidFill>
                <a:ea typeface="Times New Roman"/>
                <a:cs typeface="Times New Roman"/>
              </a:rPr>
              <a:t>a omezení nové výstavby</a:t>
            </a:r>
            <a:r>
              <a:rPr lang="cs-CZ" sz="1400" dirty="0" smtClean="0">
                <a:solidFill>
                  <a:prstClr val="black"/>
                </a:solidFill>
                <a:ea typeface="Times New Roman"/>
                <a:cs typeface="Times New Roman"/>
              </a:rPr>
              <a:t>;</a:t>
            </a:r>
          </a:p>
          <a:p>
            <a:pPr lvl="2"/>
            <a:endParaRPr lang="cs-CZ" sz="1200" dirty="0">
              <a:ea typeface="Calibri"/>
              <a:cs typeface="Times New Roman"/>
            </a:endParaRPr>
          </a:p>
          <a:p>
            <a:pPr marL="800100" lvl="1" indent="-342900">
              <a:lnSpc>
                <a:spcPts val="2160"/>
              </a:lnSpc>
              <a:buFont typeface="+mj-lt"/>
              <a:buAutoNum type="arabicPeriod"/>
            </a:pPr>
            <a:r>
              <a:rPr lang="cs-CZ" dirty="0">
                <a:ea typeface="Calibri"/>
                <a:cs typeface="Times New Roman"/>
              </a:rPr>
              <a:t>zemědělské produkce (KO Z), </a:t>
            </a:r>
          </a:p>
          <a:p>
            <a:pPr marL="800100" lvl="1" indent="-342900">
              <a:lnSpc>
                <a:spcPts val="2160"/>
              </a:lnSpc>
              <a:buFont typeface="+mj-lt"/>
              <a:buAutoNum type="arabicPeriod"/>
            </a:pPr>
            <a:r>
              <a:rPr lang="cs-CZ" dirty="0">
                <a:ea typeface="Calibri"/>
                <a:cs typeface="Times New Roman"/>
              </a:rPr>
              <a:t>krajinné okrsky lesní (KO L) a </a:t>
            </a:r>
          </a:p>
          <a:p>
            <a:pPr marL="800100" lvl="1" indent="-342900">
              <a:lnSpc>
                <a:spcPts val="2160"/>
              </a:lnSpc>
              <a:buFont typeface="+mj-lt"/>
              <a:buAutoNum type="arabicPeriod"/>
            </a:pPr>
            <a:r>
              <a:rPr lang="cs-CZ" dirty="0">
                <a:ea typeface="Calibri"/>
                <a:cs typeface="Times New Roman"/>
              </a:rPr>
              <a:t>krajinný okrsek města Kladna (KO KL).  </a:t>
            </a:r>
          </a:p>
          <a:p>
            <a:pPr>
              <a:lnSpc>
                <a:spcPts val="2160"/>
              </a:lnSpc>
            </a:pPr>
            <a:r>
              <a:rPr lang="cs-CZ" b="1" dirty="0">
                <a:ea typeface="Calibri"/>
                <a:cs typeface="Times New Roman"/>
              </a:rPr>
              <a:t>jednoznačně nepřevažuje určitý jev nebo vlastnost</a:t>
            </a:r>
          </a:p>
          <a:p>
            <a:pPr marL="1257300" lvl="2" indent="-342900">
              <a:lnSpc>
                <a:spcPts val="2160"/>
              </a:lnSpc>
              <a:buFont typeface="+mj-lt"/>
              <a:buAutoNum type="arabicPeriod" startAt="6"/>
            </a:pPr>
            <a:r>
              <a:rPr lang="cs-CZ" dirty="0">
                <a:ea typeface="Calibri"/>
                <a:cs typeface="Times New Roman"/>
              </a:rPr>
              <a:t>krajinné okrsky venkovské (KO V), </a:t>
            </a:r>
          </a:p>
          <a:p>
            <a:pPr marL="1257300" lvl="2" indent="-342900">
              <a:lnSpc>
                <a:spcPts val="2160"/>
              </a:lnSpc>
              <a:buFont typeface="+mj-lt"/>
              <a:buAutoNum type="arabicPeriod" startAt="6"/>
            </a:pPr>
            <a:r>
              <a:rPr lang="cs-CZ" dirty="0">
                <a:ea typeface="Calibri"/>
                <a:cs typeface="Times New Roman"/>
              </a:rPr>
              <a:t>rozvoje sídel (KO R) a </a:t>
            </a:r>
          </a:p>
          <a:p>
            <a:pPr marL="1257300" lvl="2" indent="-342900">
              <a:lnSpc>
                <a:spcPts val="2160"/>
              </a:lnSpc>
              <a:buFont typeface="+mj-lt"/>
              <a:buAutoNum type="arabicPeriod" startAt="6"/>
            </a:pPr>
            <a:r>
              <a:rPr lang="cs-CZ" dirty="0">
                <a:ea typeface="Calibri"/>
                <a:cs typeface="Times New Roman"/>
              </a:rPr>
              <a:t>zemědělské smíšené (KO ZS)</a:t>
            </a:r>
          </a:p>
          <a:p>
            <a:pPr>
              <a:lnSpc>
                <a:spcPts val="2160"/>
              </a:lnSpc>
            </a:pPr>
            <a:r>
              <a:rPr lang="cs-CZ" b="1" dirty="0">
                <a:ea typeface="Calibri"/>
                <a:cs typeface="Times New Roman"/>
              </a:rPr>
              <a:t>se specifickými charakteristikami a hodnotami</a:t>
            </a:r>
          </a:p>
          <a:p>
            <a:pPr marL="1714500" lvl="3" indent="-342900">
              <a:lnSpc>
                <a:spcPts val="2160"/>
              </a:lnSpc>
              <a:buFont typeface="+mj-lt"/>
              <a:buAutoNum type="arabicPeriod" startAt="9"/>
            </a:pPr>
            <a:r>
              <a:rPr lang="cs-CZ" dirty="0">
                <a:ea typeface="Calibri"/>
                <a:cs typeface="Times New Roman"/>
              </a:rPr>
              <a:t>krajinné okrsky specifický (KO S), </a:t>
            </a:r>
          </a:p>
          <a:p>
            <a:pPr marL="1714500" lvl="3" indent="-342900">
              <a:lnSpc>
                <a:spcPts val="2160"/>
              </a:lnSpc>
              <a:buFont typeface="+mj-lt"/>
              <a:buAutoNum type="arabicPeriod" startAt="9"/>
            </a:pPr>
            <a:r>
              <a:rPr lang="cs-CZ" dirty="0">
                <a:ea typeface="Calibri"/>
                <a:cs typeface="Times New Roman"/>
              </a:rPr>
              <a:t>specifické zástavby (KO SZ) a </a:t>
            </a:r>
            <a:endParaRPr lang="cs-CZ" dirty="0" smtClean="0">
              <a:ea typeface="Calibri"/>
              <a:cs typeface="Times New Roman"/>
            </a:endParaRPr>
          </a:p>
          <a:p>
            <a:pPr marL="1714500" lvl="3" indent="-342900">
              <a:lnSpc>
                <a:spcPts val="2160"/>
              </a:lnSpc>
              <a:buFont typeface="+mj-lt"/>
              <a:buAutoNum type="arabicPeriod" startAt="9"/>
            </a:pPr>
            <a:r>
              <a:rPr lang="cs-CZ" dirty="0" smtClean="0">
                <a:ea typeface="Calibri"/>
                <a:cs typeface="Times New Roman"/>
              </a:rPr>
              <a:t>krajinný </a:t>
            </a:r>
            <a:r>
              <a:rPr lang="cs-CZ" dirty="0">
                <a:ea typeface="Calibri"/>
                <a:cs typeface="Times New Roman"/>
              </a:rPr>
              <a:t>okrsek sídelní zeleněn (KO ZL).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12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15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9756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98987"/>
            <a:ext cx="2827337" cy="34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7" y="5445224"/>
            <a:ext cx="6035899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13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1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16632"/>
            <a:ext cx="878497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cs-CZ" b="1" dirty="0">
                <a:ea typeface="Times New Roman"/>
                <a:cs typeface="Times New Roman"/>
              </a:rPr>
              <a:t>Vybraná zjištění z ÚSK </a:t>
            </a:r>
            <a:endParaRPr lang="cs-CZ" dirty="0">
              <a:ea typeface="Times New Roman"/>
              <a:cs typeface="Times New Roman"/>
            </a:endParaRP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Symbol"/>
              <a:buChar char=""/>
            </a:pPr>
            <a:r>
              <a:rPr lang="cs-CZ" dirty="0">
                <a:ea typeface="Times New Roman"/>
                <a:cs typeface="Times New Roman"/>
              </a:rPr>
              <a:t>z  hlediska podmínek pro zlepšování vodního režimu, ekologické stability krajiny a snižování rozsahu erozí </a:t>
            </a:r>
            <a:r>
              <a:rPr lang="cs-CZ" dirty="0" smtClean="0">
                <a:ea typeface="Times New Roman"/>
                <a:cs typeface="Times New Roman"/>
              </a:rPr>
              <a:t>je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většina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stávajících územních plánů Kladenska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příliš obecná</a:t>
            </a:r>
            <a:r>
              <a:rPr lang="cs-CZ" dirty="0" smtClean="0">
                <a:ea typeface="Times New Roman"/>
                <a:cs typeface="Times New Roman"/>
              </a:rPr>
              <a:t>, neposkytuje </a:t>
            </a:r>
            <a:r>
              <a:rPr lang="cs-CZ" dirty="0">
                <a:ea typeface="Times New Roman"/>
                <a:cs typeface="Times New Roman"/>
              </a:rPr>
              <a:t>dostatečnou oporu pro nápravu těchto problémů v krajině;</a:t>
            </a:r>
          </a:p>
          <a:p>
            <a:pPr marL="342900" lvl="0" indent="-342900">
              <a:spcBef>
                <a:spcPts val="300"/>
              </a:spcBef>
              <a:buFont typeface="Symbol"/>
              <a:buChar char=""/>
            </a:pPr>
            <a:r>
              <a:rPr lang="cs-CZ" dirty="0" smtClean="0"/>
              <a:t>existence </a:t>
            </a:r>
            <a:r>
              <a:rPr lang="cs-CZ" dirty="0"/>
              <a:t>rozdílných názorů veřejné správy a soudů, zřejmé ze soudních přezkumů, zda je přípustné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územních plánech zpřesňovat v ZÚR vymezené nadregionální biokoridory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biocentra ÚSES</a:t>
            </a:r>
            <a:r>
              <a:rPr lang="cs-CZ" dirty="0" smtClean="0"/>
              <a:t>;</a:t>
            </a:r>
            <a:r>
              <a:rPr lang="cs-CZ" dirty="0">
                <a:ea typeface="Times New Roman"/>
                <a:cs typeface="Times New Roman"/>
              </a:rPr>
              <a:t> </a:t>
            </a:r>
            <a:endParaRPr lang="cs-CZ" dirty="0" smtClean="0">
              <a:ea typeface="Times New Roman"/>
              <a:cs typeface="Times New Roman"/>
            </a:endParaRPr>
          </a:p>
          <a:p>
            <a:pPr marL="342900" lvl="0" indent="-342900">
              <a:spcBef>
                <a:spcPts val="300"/>
              </a:spcBef>
              <a:buFont typeface="Symbol"/>
              <a:buChar char=""/>
            </a:pPr>
            <a:r>
              <a:rPr lang="cs-CZ" dirty="0" smtClean="0">
                <a:ea typeface="Times New Roman"/>
                <a:cs typeface="Times New Roman"/>
              </a:rPr>
              <a:t>nové </a:t>
            </a:r>
            <a:r>
              <a:rPr lang="cs-CZ" dirty="0">
                <a:ea typeface="Times New Roman"/>
                <a:cs typeface="Times New Roman"/>
              </a:rPr>
              <a:t>požadavky na zpracování ÚSES – viz Metodika ÚSES 2017. Nově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požadováno např. vymezovat interakční prvky </a:t>
            </a:r>
            <a:r>
              <a:rPr lang="cs-CZ" dirty="0">
                <a:ea typeface="Times New Roman"/>
                <a:cs typeface="Times New Roman"/>
              </a:rPr>
              <a:t>místních (lokálních) ÚSES, údolní nivy související s biokoridory hydrické řady;</a:t>
            </a: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Symbol"/>
              <a:buChar char=""/>
            </a:pPr>
            <a:r>
              <a:rPr lang="cs-CZ" dirty="0" smtClean="0"/>
              <a:t>z </a:t>
            </a:r>
            <a:r>
              <a:rPr lang="cs-CZ" dirty="0"/>
              <a:t>ust. § 5 odst. 6 </a:t>
            </a:r>
            <a:r>
              <a:rPr lang="cs-CZ" dirty="0" smtClean="0"/>
              <a:t>SZ </a:t>
            </a:r>
            <a:r>
              <a:rPr lang="cs-CZ" i="1" dirty="0"/>
              <a:t>„Obce a kraje jsou povinny soustavně sledovat uplatňování územně plánovací dokumentace a vyhodnocovat je podle tohoto zákona. Dojde-li ke změně podmínek, na základě kterých byla územně plánovací dokumentace vydána, jsou povinny pořídit změnu příslušné územně plánovací dokumentace</a:t>
            </a:r>
            <a:r>
              <a:rPr lang="cs-CZ" i="1" dirty="0" smtClean="0"/>
              <a:t>.“ </a:t>
            </a:r>
          </a:p>
          <a:p>
            <a:pPr lvl="1">
              <a:spcBef>
                <a:spcPts val="300"/>
              </a:spcBef>
            </a:pPr>
            <a:r>
              <a:rPr lang="cs-CZ" dirty="0" smtClean="0"/>
              <a:t>vyplývá </a:t>
            </a:r>
            <a:r>
              <a:rPr lang="cs-CZ" dirty="0"/>
              <a:t>povinnost obce pořídit změnu územního plánu v případech, kdy zjevně došlo ke změně </a:t>
            </a:r>
            <a:r>
              <a:rPr lang="cs-CZ" dirty="0" smtClean="0"/>
              <a:t>podmínek </a:t>
            </a:r>
            <a:r>
              <a:rPr lang="cs-CZ" dirty="0"/>
              <a:t>za kterých byl územní plán schválen/vydán. </a:t>
            </a:r>
            <a:endParaRPr lang="cs-CZ" dirty="0" smtClean="0"/>
          </a:p>
          <a:p>
            <a:pPr lvl="1">
              <a:spcBef>
                <a:spcPts val="300"/>
              </a:spcBef>
            </a:pPr>
            <a:r>
              <a:rPr lang="cs-CZ" dirty="0" smtClean="0"/>
              <a:t>může vyplynout </a:t>
            </a:r>
            <a:r>
              <a:rPr lang="cs-CZ" dirty="0"/>
              <a:t>i z ÚSK. </a:t>
            </a:r>
            <a:endParaRPr lang="cs-CZ" dirty="0" smtClean="0"/>
          </a:p>
          <a:p>
            <a:pPr lvl="1">
              <a:spcBef>
                <a:spcPts val="300"/>
              </a:spcBef>
            </a:pPr>
            <a:r>
              <a:rPr lang="cs-CZ" dirty="0" smtClean="0"/>
              <a:t>S</a:t>
            </a:r>
            <a:r>
              <a:rPr lang="cs-CZ" dirty="0"/>
              <a:t> odkazem na </a:t>
            </a:r>
            <a:r>
              <a:rPr lang="cs-CZ" dirty="0" smtClean="0"/>
              <a:t>ÚSK možné dát podnět </a:t>
            </a:r>
            <a:r>
              <a:rPr lang="cs-CZ" dirty="0"/>
              <a:t>k pořízení změny územního </a:t>
            </a:r>
            <a:r>
              <a:rPr lang="cs-CZ" dirty="0" smtClean="0"/>
              <a:t>plánu (nejen </a:t>
            </a:r>
            <a:r>
              <a:rPr lang="cs-CZ" dirty="0"/>
              <a:t>veřejnost, ale i dotčený orgán (např. ochrany přírody a krajiny); </a:t>
            </a:r>
            <a:endParaRPr lang="cs-CZ" dirty="0" smtClean="0"/>
          </a:p>
          <a:p>
            <a:pPr lvl="1">
              <a:spcBef>
                <a:spcPts val="300"/>
              </a:spcBef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v ÚSK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upozornit na změnu potřebu pořídit změnu ÚP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14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59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16632"/>
            <a:ext cx="8784976" cy="593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cs-CZ" b="1" dirty="0">
                <a:ea typeface="Times New Roman"/>
                <a:cs typeface="Times New Roman"/>
              </a:rPr>
              <a:t>Vybraná zjištění z ÚSK </a:t>
            </a:r>
            <a:endParaRPr lang="cs-CZ" b="1" dirty="0" smtClean="0">
              <a:ea typeface="Times New Roman"/>
              <a:cs typeface="Times New Roman"/>
            </a:endParaRP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Symbol"/>
              <a:buChar char="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požadovat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</a:t>
            </a:r>
            <a:r>
              <a:rPr lang="cs-CZ" dirty="0">
                <a:ea typeface="Times New Roman"/>
                <a:cs typeface="Times New Roman"/>
              </a:rPr>
              <a:t>(např. v zadáních ÚP, </a:t>
            </a:r>
            <a:r>
              <a:rPr lang="cs-CZ" dirty="0" smtClean="0">
                <a:ea typeface="Times New Roman"/>
                <a:cs typeface="Times New Roman"/>
              </a:rPr>
              <a:t>změn ÚP, </a:t>
            </a:r>
            <a:r>
              <a:rPr lang="cs-CZ" dirty="0">
                <a:ea typeface="Times New Roman"/>
                <a:cs typeface="Times New Roman"/>
              </a:rPr>
              <a:t>ve Zprávách o uplatňování územního plánu): </a:t>
            </a:r>
          </a:p>
          <a:p>
            <a:pPr marL="800100" lvl="1" indent="-342900">
              <a:spcBef>
                <a:spcPts val="300"/>
              </a:spcBef>
              <a:buFont typeface="Symbol"/>
              <a:buChar char=""/>
            </a:pPr>
            <a:r>
              <a:rPr lang="cs-CZ" dirty="0">
                <a:ea typeface="Times New Roman"/>
                <a:cs typeface="Times New Roman"/>
              </a:rPr>
              <a:t>vymezovat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plochy změn v krajině</a:t>
            </a:r>
            <a:r>
              <a:rPr lang="cs-CZ" dirty="0">
                <a:ea typeface="Times New Roman"/>
                <a:cs typeface="Times New Roman"/>
              </a:rPr>
              <a:t>, které by zvýšili její ekologickou stabilitu a zlepšili vodní režim, např. využití ploch pro obnovu původních rybníků pro zdržení vody v krajině,</a:t>
            </a:r>
          </a:p>
          <a:p>
            <a:pPr marL="800100" lvl="1" indent="-342900">
              <a:spcBef>
                <a:spcPts val="300"/>
              </a:spcBef>
              <a:buFont typeface="Symbol"/>
              <a:buChar char=""/>
            </a:pPr>
            <a:r>
              <a:rPr lang="cs-CZ" dirty="0">
                <a:ea typeface="Times New Roman"/>
                <a:cs typeface="Times New Roman"/>
              </a:rPr>
              <a:t>stanovit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podmínky pro využití ploch vymezených v krajině</a:t>
            </a:r>
            <a:r>
              <a:rPr lang="cs-CZ" dirty="0">
                <a:ea typeface="Times New Roman"/>
                <a:cs typeface="Times New Roman"/>
              </a:rPr>
              <a:t>, které mohou jako hlavní nebo přípustné využití stanovit např. umístění interakčních prvků místních ÚSES, tj. krajinných prvků ohraničujících/členících  půdní bloky, umístění pásu pro cyklisty a chodce podél cest/silnic, </a:t>
            </a:r>
          </a:p>
          <a:p>
            <a:pPr marL="800100" lvl="1" indent="-342900">
              <a:spcBef>
                <a:spcPts val="300"/>
              </a:spcBef>
              <a:buFont typeface="Symbol"/>
              <a:buChar char=""/>
            </a:pPr>
            <a:r>
              <a:rPr lang="cs-CZ" dirty="0">
                <a:ea typeface="Times New Roman"/>
                <a:cs typeface="Times New Roman"/>
              </a:rPr>
              <a:t>vymezovat v krajině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veřejně prospěšná opatření </a:t>
            </a:r>
            <a:r>
              <a:rPr lang="cs-CZ" dirty="0">
                <a:ea typeface="Times New Roman"/>
                <a:cs typeface="Times New Roman"/>
              </a:rPr>
              <a:t>pro zmírnění jejich problémů. </a:t>
            </a:r>
            <a:endParaRPr lang="cs-CZ" dirty="0" smtClean="0">
              <a:ea typeface="Times New Roman"/>
              <a:cs typeface="Times New Roman"/>
            </a:endParaRPr>
          </a:p>
          <a:p>
            <a:pPr marL="800100" lvl="1" indent="-342900">
              <a:spcBef>
                <a:spcPts val="300"/>
              </a:spcBef>
              <a:buFont typeface="Symbol"/>
              <a:buChar char="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reakce obcí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na projednávání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ÚSK </a:t>
            </a:r>
            <a:r>
              <a:rPr lang="cs-CZ" dirty="0" smtClean="0">
                <a:ea typeface="Times New Roman"/>
                <a:cs typeface="Times New Roman"/>
              </a:rPr>
              <a:t>– </a:t>
            </a:r>
            <a:r>
              <a:rPr lang="cs-CZ" dirty="0">
                <a:ea typeface="Times New Roman"/>
                <a:cs typeface="Times New Roman"/>
              </a:rPr>
              <a:t>největší pozornost – vymezení krajinných okrsků, doporučení pro ně – konkrétní a  srozumitelné vyvolává zájem  a </a:t>
            </a:r>
            <a:r>
              <a:rPr lang="cs-CZ" dirty="0" smtClean="0">
                <a:ea typeface="Times New Roman"/>
                <a:cs typeface="Times New Roman"/>
              </a:rPr>
              <a:t>pozornost</a:t>
            </a:r>
            <a:endParaRPr lang="cs-CZ" dirty="0">
              <a:ea typeface="Times New Roman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Nelze vždy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naplnit představy o možnostech ovlivňovat vývoj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krajiny jen územním plánováním a jen územními plány. </a:t>
            </a:r>
          </a:p>
          <a:p>
            <a:pPr>
              <a:spcBef>
                <a:spcPts val="600"/>
              </a:spcBef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patrné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že zákonné možnosti územního plánování nejsou důsledně využívány</a:t>
            </a:r>
            <a:r>
              <a:rPr lang="cs-CZ" sz="2000" dirty="0"/>
              <a:t>. </a:t>
            </a:r>
            <a:endParaRPr lang="cs-CZ" sz="2000" dirty="0" smtClean="0"/>
          </a:p>
          <a:p>
            <a:pPr>
              <a:spcBef>
                <a:spcPts val="600"/>
              </a:spcBef>
            </a:pPr>
            <a:r>
              <a:rPr lang="cs-CZ" sz="2000" dirty="0" smtClean="0"/>
              <a:t>ÚSK – výjimečná příležitost řešit krajinu, zemědělství - životní prostředí – územní plánování</a:t>
            </a:r>
            <a:endParaRPr lang="cs-CZ" sz="20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15</a:t>
            </a:fld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9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10638" r="8404" b="4539"/>
          <a:stretch/>
        </p:blipFill>
        <p:spPr bwMode="auto">
          <a:xfrm>
            <a:off x="31014" y="1268760"/>
            <a:ext cx="8832333" cy="5083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14" y="2055624"/>
            <a:ext cx="2981361" cy="194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116632"/>
            <a:ext cx="87813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Krajinné okrsky - zkušenosti z ÚSK KLADENSKA</a:t>
            </a:r>
          </a:p>
          <a:p>
            <a:r>
              <a:rPr lang="cs-CZ" sz="2000" dirty="0" smtClean="0"/>
              <a:t>zpracovatel: Jitka Mejsnarová + kolektiv</a:t>
            </a:r>
          </a:p>
          <a:p>
            <a:pPr lvl="0"/>
            <a:r>
              <a:rPr lang="cs-CZ" b="1" dirty="0" smtClean="0">
                <a:solidFill>
                  <a:prstClr val="black"/>
                </a:solidFill>
              </a:rPr>
              <a:t>ÚSK </a:t>
            </a:r>
            <a:r>
              <a:rPr lang="cs-CZ" b="1" dirty="0">
                <a:solidFill>
                  <a:prstClr val="black"/>
                </a:solidFill>
              </a:rPr>
              <a:t>Kladenska odevzdána </a:t>
            </a:r>
            <a:r>
              <a:rPr lang="cs-CZ" b="1" dirty="0" smtClean="0">
                <a:solidFill>
                  <a:prstClr val="black"/>
                </a:solidFill>
              </a:rPr>
              <a:t>31-5-2018</a:t>
            </a:r>
          </a:p>
          <a:p>
            <a:pPr lvl="0"/>
            <a:endParaRPr lang="cs-CZ" b="1" dirty="0">
              <a:solidFill>
                <a:prstClr val="black"/>
              </a:solidFill>
            </a:endParaRPr>
          </a:p>
          <a:p>
            <a:pPr lvl="0"/>
            <a:r>
              <a:rPr lang="cs-CZ" i="1" u="sng" dirty="0">
                <a:solidFill>
                  <a:prstClr val="black"/>
                </a:solidFill>
                <a:hlinkClick r:id="rId4"/>
              </a:rPr>
              <a:t>https://www.mestokladno.cz/uzemni-studie-krajiny-spravniho-obvodu-orp-kladno/d-1464227</a:t>
            </a:r>
            <a:r>
              <a:rPr lang="cs-CZ" dirty="0">
                <a:solidFill>
                  <a:prstClr val="black"/>
                </a:solidFill>
              </a:rPr>
              <a:t> </a:t>
            </a:r>
            <a:endParaRPr lang="cs-CZ" b="1" dirty="0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75655" y="6381328"/>
            <a:ext cx="5264224" cy="365125"/>
          </a:xfrm>
        </p:spPr>
        <p:txBody>
          <a:bodyPr/>
          <a:lstStyle/>
          <a:p>
            <a:pPr algn="l"/>
            <a:r>
              <a:rPr lang="cs-CZ" smtClean="0">
                <a:solidFill>
                  <a:schemeClr val="tx1"/>
                </a:solidFill>
              </a:rPr>
              <a:t>2 workshop POŘIZOVATELŮ A PROJEKTANTŮ K  ÚSK 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2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6511" y="4869160"/>
            <a:ext cx="87813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„ZKUŠENOSTI ZE ZPRACOVÁNÍ ÚZEMNÍ STUDIE KRAJINY KLADENSKA“							</a:t>
            </a:r>
            <a:r>
              <a:rPr lang="cs-CZ" sz="1400" dirty="0"/>
              <a:t>časopis URBANISMUS A ÚZEMNÍ ROZVOJ </a:t>
            </a:r>
            <a:r>
              <a:rPr lang="cs-CZ" sz="1400" dirty="0" smtClean="0"/>
              <a:t>4/2018</a:t>
            </a:r>
          </a:p>
          <a:p>
            <a:endParaRPr lang="cs-CZ" sz="1400" dirty="0"/>
          </a:p>
          <a:p>
            <a:r>
              <a:rPr lang="cs-CZ" dirty="0"/>
              <a:t>„NĚKTERÁ TÉMATA ÚZEMNÍ STUDIE KRAJINY“ 	</a:t>
            </a:r>
            <a:r>
              <a:rPr lang="cs-CZ" sz="1400" dirty="0"/>
              <a:t>AKTUALITY AUÚP 102/2018 18/19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8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3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79512" y="116632"/>
            <a:ext cx="88569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dirty="0" smtClean="0">
                <a:ea typeface="Times New Roman"/>
                <a:cs typeface="Times New Roman"/>
              </a:rPr>
              <a:t>Hledání hledisek pro </a:t>
            </a:r>
            <a:r>
              <a:rPr lang="cs-CZ" dirty="0">
                <a:ea typeface="Times New Roman"/>
                <a:cs typeface="Times New Roman"/>
              </a:rPr>
              <a:t>vymezování krajinných okrsku (KO) a stanovení jejich cílových kvalit (CK) v ÚSK Kladensko: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cílová kvalita krajiny = žádoucí stav</a:t>
            </a:r>
            <a:r>
              <a:rPr lang="cs-CZ" dirty="0"/>
              <a:t>, které by mělo být dosaženo změnami potřebnými ke zlepšení stavu krajiny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jednoznačně lokalizovat problémy v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krajině </a:t>
            </a:r>
            <a:r>
              <a:rPr lang="cs-CZ" dirty="0" smtClean="0">
                <a:ea typeface="Times New Roman"/>
                <a:cs typeface="Times New Roman"/>
              </a:rPr>
              <a:t>– </a:t>
            </a:r>
            <a:r>
              <a:rPr lang="cs-CZ" dirty="0">
                <a:ea typeface="Times New Roman"/>
                <a:cs typeface="Times New Roman"/>
              </a:rPr>
              <a:t>vliv na vymezování/velikost KO</a:t>
            </a:r>
          </a:p>
          <a:p>
            <a:pPr marL="271463" lvl="1">
              <a:spcBef>
                <a:spcPts val="600"/>
              </a:spcBef>
            </a:pPr>
            <a:r>
              <a:rPr lang="cs-CZ" sz="1600" dirty="0"/>
              <a:t>Části území Kladenska (např. půdní bloky*) se liší v problémech, které je zapotřebí v krajině řešit a které proto vyžadují stanovit specifické cílové kvality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čím je „krajina</a:t>
            </a:r>
            <a:r>
              <a:rPr lang="cs-CZ" sz="1600" dirty="0"/>
              <a:t>“ rozsáhlejší a různorodější, tím je obtížnější stanovit konkrétně její cílovou </a:t>
            </a:r>
            <a:r>
              <a:rPr lang="cs-CZ" sz="1600" dirty="0" smtClean="0"/>
              <a:t>kvalitu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je účelné </a:t>
            </a:r>
            <a:r>
              <a:rPr lang="cs-CZ" sz="1600" dirty="0"/>
              <a:t>stanovovat cílovou kvalitu pro </a:t>
            </a:r>
            <a:r>
              <a:rPr lang="cs-CZ" sz="1600" dirty="0" smtClean="0"/>
              <a:t>(více </a:t>
            </a:r>
            <a:r>
              <a:rPr lang="cs-CZ" sz="1600" dirty="0"/>
              <a:t>méně </a:t>
            </a:r>
            <a:r>
              <a:rPr lang="cs-CZ" sz="1600" dirty="0" smtClean="0"/>
              <a:t>abstraktní) </a:t>
            </a:r>
            <a:r>
              <a:rPr lang="cs-CZ" sz="1600" dirty="0"/>
              <a:t>administrativně vymezenou „krajinu“ </a:t>
            </a:r>
            <a:r>
              <a:rPr lang="cs-CZ" sz="1600" dirty="0" smtClean="0"/>
              <a:t>celého správního obvodu ORP Kladenska ?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stanovovat cílovou </a:t>
            </a:r>
            <a:r>
              <a:rPr lang="cs-CZ" sz="1600" dirty="0"/>
              <a:t>kvalitu krajiny pro správní území </a:t>
            </a:r>
            <a:r>
              <a:rPr lang="cs-CZ" sz="1600" dirty="0" smtClean="0"/>
              <a:t>obce? ** ÚP-koncepce uspořádání krajiny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v cílových kvalitách uvádět adresná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doporučení pro řešení problémů </a:t>
            </a:r>
            <a:r>
              <a:rPr lang="cs-CZ" dirty="0" smtClean="0">
                <a:ea typeface="Times New Roman"/>
                <a:cs typeface="Times New Roman"/>
              </a:rPr>
              <a:t>konkrétní části </a:t>
            </a:r>
            <a:r>
              <a:rPr lang="cs-CZ" dirty="0">
                <a:ea typeface="Times New Roman"/>
                <a:cs typeface="Times New Roman"/>
              </a:rPr>
              <a:t>správních území obcí</a:t>
            </a:r>
            <a:r>
              <a:rPr lang="cs-CZ" dirty="0" smtClean="0">
                <a:ea typeface="Times New Roman"/>
                <a:cs typeface="Times New Roman"/>
              </a:rPr>
              <a:t>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ea typeface="Times New Roman"/>
                <a:cs typeface="Times New Roman"/>
              </a:rPr>
              <a:t>Navrhovat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doporučení, která mají oporu ve veřejných zájmech </a:t>
            </a:r>
            <a:r>
              <a:rPr lang="cs-CZ" dirty="0" smtClean="0">
                <a:ea typeface="Times New Roman"/>
                <a:cs typeface="Times New Roman"/>
              </a:rPr>
              <a:t>(nutný požadavek pro zásah do soukromých práv vlastníků pozemků v krajině – vliv na hospodaření</a:t>
            </a:r>
            <a:endParaRPr lang="cs-CZ" dirty="0">
              <a:ea typeface="Times New Roman"/>
              <a:cs typeface="Times New Roman"/>
            </a:endParaRPr>
          </a:p>
          <a:p>
            <a:pPr marL="174625" indent="-174625"/>
            <a:endParaRPr lang="cs-CZ" dirty="0" smtClean="0"/>
          </a:p>
          <a:p>
            <a:pPr lvl="1"/>
            <a:r>
              <a:rPr lang="cs-CZ" sz="1400" i="1" dirty="0" smtClean="0"/>
              <a:t>* půdní </a:t>
            </a:r>
            <a:r>
              <a:rPr lang="cs-CZ" sz="1400" i="1" dirty="0"/>
              <a:t>blok - viz zákon č. 252/1997 Sb. zákon o zemědělství, ve znění pozdějších předpisů, ust. § 3a odst. </a:t>
            </a:r>
            <a:r>
              <a:rPr lang="cs-CZ" sz="1400" i="1" dirty="0" smtClean="0"/>
              <a:t>9</a:t>
            </a:r>
          </a:p>
          <a:p>
            <a:pPr marL="719138" lvl="1" indent="-261938"/>
            <a:r>
              <a:rPr lang="cs-CZ" sz="1400" i="1" dirty="0" smtClean="0"/>
              <a:t>** „</a:t>
            </a:r>
            <a:r>
              <a:rPr lang="cs-CZ" sz="1400" b="1" i="1" dirty="0"/>
              <a:t>Krajinný okrsek je základní skladebná relativně homogenní část krajiny</a:t>
            </a:r>
            <a:r>
              <a:rPr lang="cs-CZ" sz="1400" i="1" dirty="0"/>
              <a:t>, která se od sousedních krajinných okrsků odlišuje svými přírodními, popř. jinými charakteristikami a způsobem využití</a:t>
            </a:r>
            <a:r>
              <a:rPr lang="cs-CZ" sz="1400" i="1" dirty="0" smtClean="0"/>
              <a:t>.“.</a:t>
            </a:r>
          </a:p>
          <a:p>
            <a:pPr marL="804863" lvl="1" indent="-347663"/>
            <a:r>
              <a:rPr lang="cs-CZ" sz="1400" dirty="0" smtClean="0"/>
              <a:t>*** Dle </a:t>
            </a:r>
            <a:r>
              <a:rPr lang="cs-CZ" sz="1400" dirty="0"/>
              <a:t>EÚK cílová kvalita krajiny „</a:t>
            </a:r>
            <a:r>
              <a:rPr lang="cs-CZ" sz="1400" i="1" dirty="0"/>
              <a:t>znamená </a:t>
            </a:r>
            <a:r>
              <a:rPr lang="cs-CZ" sz="1400" b="1" i="1" dirty="0"/>
              <a:t>vyjádření požadavků a přání lidí na charakter prostředí, v němž žijí</a:t>
            </a:r>
            <a:r>
              <a:rPr lang="cs-CZ" sz="1400" i="1" dirty="0"/>
              <a:t>, </a:t>
            </a:r>
            <a:r>
              <a:rPr lang="cs-CZ" sz="1400" b="1" i="1" dirty="0"/>
              <a:t>formulované pro danou krajinu</a:t>
            </a:r>
            <a:r>
              <a:rPr lang="cs-CZ" sz="1400" i="1" dirty="0"/>
              <a:t> (zvýrazněno) kompetentními veřejnými orgány</a:t>
            </a:r>
            <a:r>
              <a:rPr lang="cs-CZ" sz="1400" dirty="0"/>
              <a:t>“.</a:t>
            </a:r>
            <a:endParaRPr lang="cs-CZ" sz="1400" i="1" dirty="0"/>
          </a:p>
          <a:p>
            <a:pPr marL="742950" lvl="1" indent="-285750">
              <a:buFont typeface="Arial" charset="0"/>
              <a:buChar char="•"/>
            </a:pPr>
            <a:endParaRPr lang="cs-CZ" sz="1400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08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4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79512" y="116632"/>
            <a:ext cx="8856984" cy="636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Veřejné zájmy (VZ) stanovené zákony na řešení problémů krajiny </a:t>
            </a:r>
            <a:r>
              <a:rPr lang="cs-CZ" sz="2000" dirty="0" smtClean="0"/>
              <a:t>(NÚ</a:t>
            </a:r>
            <a:r>
              <a:rPr lang="cs-CZ" sz="2000" dirty="0"/>
              <a:t>) </a:t>
            </a:r>
            <a:endParaRPr lang="cs-CZ" sz="2000" dirty="0" smtClean="0"/>
          </a:p>
          <a:p>
            <a:r>
              <a:rPr lang="cs-CZ" sz="2000" dirty="0" smtClean="0"/>
              <a:t>odůvodňuje </a:t>
            </a:r>
            <a:r>
              <a:rPr lang="cs-CZ" sz="2000" dirty="0"/>
              <a:t>zásah do soukromých práv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ÚP konkretizuje ochranu VZ  vyplývajících ze zákonů (i ze SZ) </a:t>
            </a:r>
          </a:p>
          <a:p>
            <a:pPr lvl="1"/>
            <a:r>
              <a:rPr lang="cs-CZ" dirty="0" smtClean="0"/>
              <a:t>SZ - cíle  a úkoly ÚP - ochrana a rozvoj hodnot, dědictví, krajiny, nezastavěného území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 VPO lze vyvlastnit/omezit vlastnická práva = veřejný zájem, jde-li 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„… </a:t>
            </a:r>
            <a:r>
              <a:rPr lang="cs-CZ" i="1" dirty="0"/>
              <a:t>snižování </a:t>
            </a:r>
            <a:r>
              <a:rPr lang="cs-CZ" b="1" i="1" dirty="0"/>
              <a:t>ohrožení v území povodněmi </a:t>
            </a:r>
            <a:r>
              <a:rPr lang="cs-CZ" i="1" dirty="0"/>
              <a:t>a jinými </a:t>
            </a:r>
            <a:r>
              <a:rPr lang="cs-CZ" b="1" i="1" dirty="0"/>
              <a:t>přírodními katastrofami</a:t>
            </a:r>
            <a:r>
              <a:rPr lang="cs-CZ" i="1" dirty="0"/>
              <a:t>, </a:t>
            </a:r>
            <a:endParaRPr lang="cs-CZ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zvyšování </a:t>
            </a:r>
            <a:r>
              <a:rPr lang="cs-CZ" b="1" i="1" dirty="0"/>
              <a:t>retenčních schopností území</a:t>
            </a:r>
            <a:r>
              <a:rPr lang="cs-CZ" i="1" dirty="0"/>
              <a:t> (zvýrazněno), </a:t>
            </a:r>
            <a:endParaRPr lang="cs-CZ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i="1" dirty="0" smtClean="0"/>
              <a:t>založení </a:t>
            </a:r>
            <a:r>
              <a:rPr lang="cs-CZ" i="1" dirty="0"/>
              <a:t>prvků </a:t>
            </a:r>
            <a:r>
              <a:rPr lang="cs-CZ" i="1" dirty="0" smtClean="0"/>
              <a:t>ÚSES </a:t>
            </a:r>
            <a:r>
              <a:rPr lang="cs-CZ" i="1" dirty="0"/>
              <a:t>a </a:t>
            </a:r>
            <a:endParaRPr lang="cs-CZ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i="1" dirty="0" smtClean="0"/>
              <a:t>ochranu </a:t>
            </a:r>
            <a:r>
              <a:rPr lang="cs-CZ" i="1" dirty="0"/>
              <a:t>archeologického dědictví</a:t>
            </a:r>
            <a:r>
              <a:rPr lang="cs-CZ" dirty="0"/>
              <a:t>“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zákaz způsobovat ohrožení zemědělské půdy </a:t>
            </a:r>
            <a:r>
              <a:rPr lang="cs-CZ" dirty="0" smtClean="0"/>
              <a:t>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erozí,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poškozovat vlastnosti </a:t>
            </a:r>
            <a:r>
              <a:rPr lang="cs-CZ" dirty="0"/>
              <a:t>zemědělské půdy </a:t>
            </a:r>
            <a:r>
              <a:rPr lang="cs-CZ" dirty="0" smtClean="0"/>
              <a:t>zhutňováním</a:t>
            </a:r>
            <a:r>
              <a:rPr lang="cs-CZ" dirty="0"/>
              <a:t>, zamokřováním, vysoušením, překrýváním nebo narušováním </a:t>
            </a:r>
            <a:r>
              <a:rPr lang="cs-CZ" dirty="0" smtClean="0"/>
              <a:t>erozí</a:t>
            </a:r>
          </a:p>
          <a:p>
            <a:endParaRPr lang="cs-CZ" dirty="0" smtClean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Shrnutí veřejných zájmů na řešení problémů krajiny: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dirty="0">
                <a:ea typeface="Times New Roman"/>
                <a:cs typeface="Times New Roman"/>
              </a:rPr>
              <a:t>vodní režim </a:t>
            </a:r>
            <a:r>
              <a:rPr lang="cs-CZ" dirty="0" smtClean="0">
                <a:ea typeface="Times New Roman"/>
                <a:cs typeface="Times New Roman"/>
              </a:rPr>
              <a:t>(povodně, sucha, přírodní katastrofy, retenční schopnost = prevence</a:t>
            </a:r>
            <a:endParaRPr lang="cs-CZ" dirty="0">
              <a:ea typeface="Times New Roman"/>
              <a:cs typeface="Times New Roman"/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ea typeface="Times New Roman"/>
                <a:cs typeface="Times New Roman"/>
              </a:rPr>
              <a:t>ochrana a rozvoj dědictví = kvalitní půdy, řešení problémů erozí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ea typeface="Times New Roman"/>
                <a:cs typeface="Times New Roman"/>
              </a:rPr>
              <a:t>ekologická </a:t>
            </a:r>
            <a:r>
              <a:rPr lang="cs-CZ" dirty="0">
                <a:ea typeface="Times New Roman"/>
                <a:cs typeface="Times New Roman"/>
              </a:rPr>
              <a:t>stabilita</a:t>
            </a: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VZ se uplatňují (pouze!!!) přes správní rozhodnutí (+KPÚ)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Motivace vlastníků/uživatelů k </a:t>
            </a:r>
            <a:r>
              <a:rPr lang="cs-CZ" dirty="0"/>
              <a:t>provedení </a:t>
            </a:r>
            <a:r>
              <a:rPr lang="cs-CZ" dirty="0" smtClean="0"/>
              <a:t>změn - promítají </a:t>
            </a:r>
            <a:r>
              <a:rPr lang="cs-CZ" dirty="0"/>
              <a:t>se do dotačních titulů veřejné správy</a:t>
            </a:r>
          </a:p>
          <a:p>
            <a:pPr marL="174625" indent="-174625"/>
            <a:r>
              <a:rPr lang="cs-CZ" dirty="0" smtClean="0">
                <a:solidFill>
                  <a:prstClr val="black"/>
                </a:solidFill>
              </a:rPr>
              <a:t>* </a:t>
            </a:r>
            <a:r>
              <a:rPr lang="cs-CZ" sz="1400" i="1" dirty="0" smtClean="0"/>
              <a:t>Zákon o ochraně zemědělského půdního fondu č. 334/1992 Sb., ve znění pozdějších předpisů, ust. § 3 písm. b) d)</a:t>
            </a:r>
            <a:endParaRPr lang="cs-CZ" sz="1400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7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5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5496" y="116632"/>
            <a:ext cx="9108504" cy="499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cs-CZ" dirty="0"/>
              <a:t>VODNÍ REŽIM - EKOLOGICKÁ STABILITA  </a:t>
            </a:r>
            <a:r>
              <a:rPr lang="cs-CZ" dirty="0" smtClean="0"/>
              <a:t>- OCHRANA </a:t>
            </a:r>
            <a:r>
              <a:rPr lang="cs-CZ" dirty="0"/>
              <a:t>DĚDICTVÍ (půda, krajina</a:t>
            </a:r>
            <a:r>
              <a:rPr lang="cs-CZ" dirty="0" smtClean="0"/>
              <a:t>)</a:t>
            </a:r>
            <a:endParaRPr lang="cs-CZ" dirty="0"/>
          </a:p>
          <a:p>
            <a:pPr algn="ctr">
              <a:lnSpc>
                <a:spcPct val="115000"/>
              </a:lnSpc>
            </a:pPr>
            <a:r>
              <a:rPr lang="cs-CZ" dirty="0"/>
              <a:t>snižovat ohrožení erozemi – prostupnost krajiny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cs-CZ" b="1" dirty="0" smtClean="0">
                <a:ea typeface="Times New Roman"/>
                <a:cs typeface="Times New Roman"/>
              </a:rPr>
              <a:t>Problémy </a:t>
            </a:r>
            <a:r>
              <a:rPr lang="cs-CZ" b="1" dirty="0">
                <a:ea typeface="Times New Roman"/>
                <a:cs typeface="Times New Roman"/>
              </a:rPr>
              <a:t>vodního režimu</a:t>
            </a:r>
            <a:endParaRPr lang="cs-CZ" dirty="0">
              <a:ea typeface="Times New Roman"/>
              <a:cs typeface="Times New Roman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cs-CZ" dirty="0" smtClean="0">
                <a:ea typeface="Times New Roman"/>
                <a:cs typeface="Times New Roman"/>
              </a:rPr>
              <a:t>projevují </a:t>
            </a:r>
            <a:r>
              <a:rPr lang="cs-CZ" dirty="0">
                <a:ea typeface="Times New Roman"/>
                <a:cs typeface="Times New Roman"/>
              </a:rPr>
              <a:t>se zejména nedostatečnou schopností retence vody v krajině. </a:t>
            </a:r>
            <a:endParaRPr lang="cs-CZ" dirty="0" smtClean="0">
              <a:ea typeface="Times New Roman"/>
              <a:cs typeface="Times New Roman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cs-CZ" dirty="0" smtClean="0">
                <a:ea typeface="Times New Roman"/>
                <a:cs typeface="Times New Roman"/>
              </a:rPr>
              <a:t>ŘEŠENÍ - doporučit např. revitalizaci </a:t>
            </a:r>
            <a:r>
              <a:rPr lang="cs-CZ" dirty="0">
                <a:ea typeface="Times New Roman"/>
                <a:cs typeface="Times New Roman"/>
              </a:rPr>
              <a:t>a renaturalizaci </a:t>
            </a:r>
            <a:r>
              <a:rPr lang="cs-CZ" dirty="0" smtClean="0">
                <a:ea typeface="Times New Roman"/>
                <a:cs typeface="Times New Roman"/>
              </a:rPr>
              <a:t>vodotečí, TTP, akumulace vod. 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cs-CZ" dirty="0" smtClean="0">
                <a:ea typeface="Times New Roman"/>
                <a:cs typeface="Times New Roman"/>
              </a:rPr>
              <a:t>Při </a:t>
            </a:r>
            <a:r>
              <a:rPr lang="cs-CZ" dirty="0">
                <a:ea typeface="Times New Roman"/>
                <a:cs typeface="Times New Roman"/>
              </a:rPr>
              <a:t>zpracování ÚSK Kladenska byly proto vymezeny:</a:t>
            </a:r>
          </a:p>
          <a:p>
            <a:pPr marL="271463" lvl="0" indent="-271463">
              <a:spcBef>
                <a:spcPts val="300"/>
              </a:spcBef>
              <a:spcAft>
                <a:spcPts val="0"/>
              </a:spcAft>
              <a:buFont typeface="Symbol"/>
              <a:buChar char=""/>
            </a:pPr>
            <a:r>
              <a:rPr lang="cs-CZ" u="sng" dirty="0" smtClean="0">
                <a:ea typeface="Times New Roman"/>
                <a:cs typeface="Times New Roman"/>
              </a:rPr>
              <a:t>rizikové </a:t>
            </a:r>
            <a:r>
              <a:rPr lang="cs-CZ" u="sng" dirty="0">
                <a:ea typeface="Times New Roman"/>
                <a:cs typeface="Times New Roman"/>
              </a:rPr>
              <a:t>plochy;</a:t>
            </a:r>
            <a:r>
              <a:rPr lang="cs-CZ" dirty="0">
                <a:ea typeface="Times New Roman"/>
                <a:cs typeface="Times New Roman"/>
              </a:rPr>
              <a:t> </a:t>
            </a:r>
            <a:endParaRPr lang="cs-CZ" dirty="0" smtClean="0">
              <a:ea typeface="Times New Roman"/>
              <a:cs typeface="Times New Roman"/>
            </a:endParaRPr>
          </a:p>
          <a:p>
            <a:pPr marL="728663" lvl="2" indent="-2714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ea typeface="Times New Roman"/>
                <a:cs typeface="Times New Roman"/>
              </a:rPr>
              <a:t>části </a:t>
            </a:r>
            <a:r>
              <a:rPr lang="cs-CZ" dirty="0">
                <a:ea typeface="Times New Roman"/>
                <a:cs typeface="Times New Roman"/>
              </a:rPr>
              <a:t>území s podmínkami pro přirozenou retenci povrchových vod, </a:t>
            </a:r>
            <a:endParaRPr lang="cs-CZ" dirty="0" smtClean="0">
              <a:ea typeface="Times New Roman"/>
              <a:cs typeface="Times New Roman"/>
            </a:endParaRPr>
          </a:p>
          <a:p>
            <a:pPr marL="728663" lvl="2" indent="-2714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ea typeface="Times New Roman"/>
                <a:cs typeface="Times New Roman"/>
              </a:rPr>
              <a:t>přitom </a:t>
            </a:r>
            <a:r>
              <a:rPr lang="cs-CZ" dirty="0">
                <a:ea typeface="Times New Roman"/>
                <a:cs typeface="Times New Roman"/>
              </a:rPr>
              <a:t>jsou v nich nyní umístěny stavby, které retenci snižují. </a:t>
            </a:r>
            <a:endParaRPr lang="cs-CZ" dirty="0" smtClean="0">
              <a:ea typeface="Times New Roman"/>
              <a:cs typeface="Times New Roman"/>
            </a:endParaRPr>
          </a:p>
          <a:p>
            <a:pPr marL="728663" lvl="2" indent="-271463">
              <a:spcBef>
                <a:spcPts val="300"/>
              </a:spcBef>
            </a:pPr>
            <a:r>
              <a:rPr lang="cs-CZ" dirty="0">
                <a:ea typeface="Times New Roman"/>
                <a:cs typeface="Times New Roman"/>
              </a:rPr>
              <a:t>požadavek - prověřit podmínky využití rizikových ploch při pořizování územních plánů a jejich změn (zejména možnosti využití území a umístění staveb) a navrhnout  opatření, která zvýší retenční schopnost v těchto plochách;  </a:t>
            </a:r>
            <a:endParaRPr lang="cs-CZ" dirty="0" smtClean="0">
              <a:ea typeface="Times New Roman"/>
              <a:cs typeface="Times New Roman"/>
            </a:endParaRPr>
          </a:p>
          <a:p>
            <a:pPr marL="271463" lvl="0" indent="-271463">
              <a:spcBef>
                <a:spcPts val="300"/>
              </a:spcBef>
              <a:spcAft>
                <a:spcPts val="0"/>
              </a:spcAft>
              <a:buFont typeface="Symbol"/>
              <a:buChar char=""/>
            </a:pPr>
            <a:r>
              <a:rPr lang="cs-CZ" u="sng" dirty="0">
                <a:ea typeface="Times New Roman"/>
                <a:cs typeface="Times New Roman"/>
              </a:rPr>
              <a:t>riziková zastavěná území;</a:t>
            </a:r>
            <a:r>
              <a:rPr lang="cs-CZ" dirty="0">
                <a:ea typeface="Times New Roman"/>
                <a:cs typeface="Times New Roman"/>
              </a:rPr>
              <a:t> v krajinných okrscích s ochranou přírodních hodnot takto byly označena zastavěná území většího rozsahu atraktivní pro další výstavbu nebo přestavbu</a:t>
            </a:r>
            <a:r>
              <a:rPr lang="cs-CZ" dirty="0" smtClean="0">
                <a:ea typeface="Times New Roman"/>
                <a:cs typeface="Times New Roman"/>
              </a:rPr>
              <a:t>.</a:t>
            </a:r>
          </a:p>
          <a:p>
            <a:pPr marL="719138" lvl="1" indent="-261938">
              <a:spcBef>
                <a:spcPts val="300"/>
              </a:spcBef>
            </a:pPr>
            <a:r>
              <a:rPr lang="cs-CZ" dirty="0" smtClean="0">
                <a:ea typeface="Times New Roman"/>
                <a:cs typeface="Times New Roman"/>
              </a:rPr>
              <a:t>požadavek - prověřit </a:t>
            </a:r>
            <a:r>
              <a:rPr lang="cs-CZ" dirty="0">
                <a:ea typeface="Times New Roman"/>
                <a:cs typeface="Times New Roman"/>
              </a:rPr>
              <a:t>v územních plánech podmínky pro využití těchto zastavěných území s ohledem na cílovou kvalitou krajinného okrsku ochrany přírodních hodnot;</a:t>
            </a:r>
            <a:r>
              <a:rPr lang="cs-CZ" b="1" dirty="0">
                <a:ea typeface="Times New Roman"/>
                <a:cs typeface="Times New Roman"/>
              </a:rPr>
              <a:t> </a:t>
            </a:r>
            <a:endParaRPr lang="cs-CZ" dirty="0">
              <a:ea typeface="Times New Roman"/>
              <a:cs typeface="Times New Roman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2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6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5496" y="116632"/>
            <a:ext cx="91085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Symbol"/>
              <a:buChar char=""/>
            </a:pPr>
            <a:r>
              <a:rPr lang="cs-CZ" u="sng" dirty="0" smtClean="0">
                <a:ea typeface="Times New Roman"/>
                <a:cs typeface="Times New Roman"/>
              </a:rPr>
              <a:t>rizikové </a:t>
            </a:r>
            <a:r>
              <a:rPr lang="cs-CZ" u="sng" dirty="0">
                <a:ea typeface="Times New Roman"/>
                <a:cs typeface="Times New Roman"/>
              </a:rPr>
              <a:t>zastavitelné plochy;</a:t>
            </a:r>
            <a:r>
              <a:rPr lang="cs-CZ" dirty="0">
                <a:ea typeface="Times New Roman"/>
                <a:cs typeface="Times New Roman"/>
              </a:rPr>
              <a:t> </a:t>
            </a:r>
            <a:r>
              <a:rPr lang="cs-CZ" dirty="0" smtClean="0">
                <a:ea typeface="Times New Roman"/>
                <a:cs typeface="Times New Roman"/>
              </a:rPr>
              <a:t>zastavitelné </a:t>
            </a:r>
            <a:r>
              <a:rPr lang="cs-CZ" dirty="0">
                <a:ea typeface="Times New Roman"/>
                <a:cs typeface="Times New Roman"/>
              </a:rPr>
              <a:t>plochy v územních plánech vymezené v územích s požadavky ochrany přírodních hodnot krajiny, např. v údolních nivách. </a:t>
            </a:r>
            <a:endParaRPr lang="cs-CZ" dirty="0" smtClean="0">
              <a:ea typeface="Times New Roman"/>
              <a:cs typeface="Times New Roman"/>
            </a:endParaRPr>
          </a:p>
          <a:p>
            <a:pPr lvl="1">
              <a:spcBef>
                <a:spcPts val="300"/>
              </a:spcBef>
            </a:pPr>
            <a:r>
              <a:rPr lang="cs-CZ" dirty="0" smtClean="0">
                <a:ea typeface="Times New Roman"/>
                <a:cs typeface="Times New Roman"/>
              </a:rPr>
              <a:t>v</a:t>
            </a:r>
            <a:r>
              <a:rPr lang="cs-CZ" dirty="0">
                <a:ea typeface="Times New Roman"/>
                <a:cs typeface="Times New Roman"/>
              </a:rPr>
              <a:t> doporučeních ÚSK Kladenska požadavek - prověřit v územních plánech, </a:t>
            </a:r>
            <a:endParaRPr lang="cs-CZ" dirty="0" smtClean="0">
              <a:ea typeface="Times New Roman"/>
              <a:cs typeface="Times New Roman"/>
            </a:endParaRP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ea typeface="Times New Roman"/>
                <a:cs typeface="Times New Roman"/>
              </a:rPr>
              <a:t>zda </a:t>
            </a:r>
            <a:r>
              <a:rPr lang="cs-CZ" dirty="0">
                <a:ea typeface="Times New Roman"/>
                <a:cs typeface="Times New Roman"/>
              </a:rPr>
              <a:t>zjištěné rizikové zastavitelné plochy nezasahují do nivních půd a půd s obdobnými vlastnostmi, a </a:t>
            </a:r>
            <a:endParaRPr lang="cs-CZ" dirty="0" smtClean="0">
              <a:ea typeface="Times New Roman"/>
              <a:cs typeface="Times New Roman"/>
            </a:endParaRP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ea typeface="Times New Roman"/>
                <a:cs typeface="Times New Roman"/>
              </a:rPr>
              <a:t>navrhnout </a:t>
            </a:r>
            <a:r>
              <a:rPr lang="cs-CZ" dirty="0">
                <a:ea typeface="Times New Roman"/>
                <a:cs typeface="Times New Roman"/>
              </a:rPr>
              <a:t>podmínky za kterých by zastavitelné plochy retenční schopnost území </a:t>
            </a:r>
            <a:r>
              <a:rPr lang="cs-CZ" dirty="0" smtClean="0">
                <a:ea typeface="Times New Roman"/>
                <a:cs typeface="Times New Roman"/>
              </a:rPr>
              <a:t>neohrožovaly, např. jejich zmenšení, vypuštění</a:t>
            </a:r>
            <a:endParaRPr lang="cs-CZ" dirty="0">
              <a:ea typeface="Times New Roman"/>
              <a:cs typeface="Times New Roman"/>
            </a:endParaRPr>
          </a:p>
          <a:p>
            <a:pPr marL="342900" lvl="0" indent="-342900">
              <a:spcBef>
                <a:spcPts val="300"/>
              </a:spcBef>
              <a:spcAft>
                <a:spcPts val="0"/>
              </a:spcAft>
              <a:buFont typeface="Symbol"/>
              <a:buChar char=""/>
            </a:pPr>
            <a:r>
              <a:rPr lang="cs-CZ" u="sng" dirty="0">
                <a:ea typeface="Times New Roman"/>
                <a:cs typeface="Times New Roman"/>
              </a:rPr>
              <a:t>plochy vhodné k akumulaci vod;</a:t>
            </a:r>
            <a:r>
              <a:rPr lang="cs-CZ" dirty="0">
                <a:ea typeface="Times New Roman"/>
                <a:cs typeface="Times New Roman"/>
              </a:rPr>
              <a:t> tyto plochy byly vymezeny tam, kde jsou doloženy zaniklé rybníky a rybniční soustavy </a:t>
            </a:r>
            <a:r>
              <a:rPr lang="cs-CZ" dirty="0" smtClean="0">
                <a:ea typeface="Times New Roman"/>
                <a:cs typeface="Times New Roman"/>
              </a:rPr>
              <a:t>Kladenska a kde je obnova dosud možná.</a:t>
            </a:r>
            <a:endParaRPr lang="cs-CZ" dirty="0">
              <a:ea typeface="Times New Roman"/>
              <a:cs typeface="Times New Roman"/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174625" indent="-174625"/>
            <a:r>
              <a:rPr lang="cs-CZ" sz="1400" i="1" dirty="0" smtClean="0"/>
              <a:t>*  Mapy </a:t>
            </a:r>
            <a:r>
              <a:rPr lang="cs-CZ" sz="1400" i="1" dirty="0"/>
              <a:t>povodňového nebezpečí a povodňových </a:t>
            </a:r>
            <a:r>
              <a:rPr lang="cs-CZ" sz="1400" i="1" dirty="0" smtClean="0"/>
              <a:t>rizik, VUV TGM</a:t>
            </a:r>
            <a:endParaRPr lang="cs-CZ" sz="1400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67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7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07503" y="188640"/>
            <a:ext cx="895296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cs-CZ" b="1" dirty="0"/>
              <a:t>Problémy ekologické stability krajiny</a:t>
            </a:r>
            <a:endParaRPr lang="cs-CZ" dirty="0"/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cs-CZ" dirty="0" smtClean="0"/>
              <a:t>O stavu ekologické stability </a:t>
            </a:r>
            <a:r>
              <a:rPr lang="cs-CZ" dirty="0"/>
              <a:t>území nevypovídají </a:t>
            </a:r>
            <a:r>
              <a:rPr lang="cs-CZ" dirty="0" smtClean="0"/>
              <a:t>funkční ÚSES, </a:t>
            </a:r>
            <a:r>
              <a:rPr lang="cs-CZ" dirty="0"/>
              <a:t>vymezené v </a:t>
            </a:r>
            <a:r>
              <a:rPr lang="cs-CZ" dirty="0" smtClean="0"/>
              <a:t>ÚPD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cs-CZ" dirty="0" smtClean="0"/>
              <a:t>Informaci </a:t>
            </a:r>
            <a:r>
              <a:rPr lang="cs-CZ" dirty="0"/>
              <a:t>o stávající ekologické stabilitě poskytuje </a:t>
            </a:r>
            <a:r>
              <a:rPr lang="cs-CZ" dirty="0" smtClean="0"/>
              <a:t>snadno dostupný </a:t>
            </a:r>
            <a:r>
              <a:rPr lang="cs-CZ" dirty="0"/>
              <a:t>údaj o koeficientu ekologické stability (KES)</a:t>
            </a:r>
            <a:r>
              <a:rPr lang="cs-CZ" baseline="30000" dirty="0"/>
              <a:t> </a:t>
            </a:r>
            <a:r>
              <a:rPr lang="cs-CZ" dirty="0"/>
              <a:t>celého katastrální území. </a:t>
            </a:r>
            <a:endParaRPr lang="cs-CZ" dirty="0" smtClean="0"/>
          </a:p>
          <a:p>
            <a:pPr marL="174625" indent="-174625"/>
            <a:endParaRPr lang="cs-CZ" dirty="0"/>
          </a:p>
          <a:p>
            <a:pPr marL="174625" indent="-174625"/>
            <a:endParaRPr lang="cs-CZ" dirty="0" smtClean="0"/>
          </a:p>
          <a:p>
            <a:pPr marL="174625" indent="-174625"/>
            <a:endParaRPr lang="cs-CZ" dirty="0"/>
          </a:p>
          <a:p>
            <a:pPr marL="174625" indent="-174625"/>
            <a:endParaRPr lang="cs-CZ" dirty="0" smtClean="0"/>
          </a:p>
          <a:p>
            <a:pPr marL="174625" indent="-174625"/>
            <a:endParaRPr lang="cs-CZ" dirty="0"/>
          </a:p>
          <a:p>
            <a:pPr marL="174625" indent="-174625"/>
            <a:endParaRPr lang="cs-CZ" dirty="0" smtClean="0"/>
          </a:p>
          <a:p>
            <a:pPr marL="174625" indent="-174625"/>
            <a:endParaRPr lang="cs-CZ" dirty="0"/>
          </a:p>
          <a:p>
            <a:pPr marL="174625" indent="-174625"/>
            <a:endParaRPr lang="cs-CZ" dirty="0" smtClean="0"/>
          </a:p>
          <a:p>
            <a:pPr marL="174625" indent="-174625"/>
            <a:endParaRPr lang="cs-CZ" dirty="0"/>
          </a:p>
          <a:p>
            <a:pPr marL="174625" indent="-174625"/>
            <a:endParaRPr lang="cs-CZ" dirty="0" smtClean="0"/>
          </a:p>
          <a:p>
            <a:pPr marL="174625" indent="-174625"/>
            <a:endParaRPr lang="cs-CZ" dirty="0"/>
          </a:p>
          <a:p>
            <a:pPr marL="174625" indent="-174625"/>
            <a:endParaRPr lang="cs-CZ" dirty="0" smtClean="0"/>
          </a:p>
          <a:p>
            <a:pPr marL="174625" indent="-174625"/>
            <a:endParaRPr lang="cs-CZ" dirty="0" smtClean="0"/>
          </a:p>
          <a:p>
            <a:pPr marL="174625" indent="-174625"/>
            <a:endParaRPr lang="cs-CZ" dirty="0"/>
          </a:p>
          <a:p>
            <a:pPr marL="174625" indent="-174625"/>
            <a:endParaRPr lang="cs-CZ" dirty="0" smtClean="0"/>
          </a:p>
          <a:p>
            <a:pPr marL="174625" indent="-174625"/>
            <a:endParaRPr lang="cs-CZ" dirty="0" smtClean="0"/>
          </a:p>
          <a:p>
            <a:pPr marL="174625" indent="-174625"/>
            <a:r>
              <a:rPr lang="cs-CZ" sz="1400" i="1" dirty="0" smtClean="0"/>
              <a:t>*  KES </a:t>
            </a:r>
            <a:r>
              <a:rPr lang="cs-CZ" sz="1400" i="1" dirty="0"/>
              <a:t>účelová typizace katastrálních území, poskytována ČSÚ a využívá v ÚAP;  </a:t>
            </a:r>
            <a:r>
              <a:rPr lang="cs-CZ" sz="1400" i="1" dirty="0" smtClean="0"/>
              <a:t>poměrové </a:t>
            </a:r>
            <a:r>
              <a:rPr lang="cs-CZ" sz="1400" i="1" dirty="0"/>
              <a:t>číslo vyjadřuje poměr ploch stabilních a nestabilních prvků ve zkoumaném území</a:t>
            </a:r>
            <a:r>
              <a:rPr lang="cs-CZ" sz="1400" i="1" dirty="0" smtClean="0"/>
              <a:t>. Zdroj</a:t>
            </a:r>
            <a:r>
              <a:rPr lang="cs-CZ" sz="1400" i="1" dirty="0"/>
              <a:t>: Míchal, I. 1994: Ekologická stabilita. Brno </a:t>
            </a:r>
            <a:r>
              <a:rPr lang="cs-CZ" sz="1400" i="1" dirty="0" err="1"/>
              <a:t>Veronica</a:t>
            </a:r>
            <a:r>
              <a:rPr lang="cs-CZ" sz="1400" i="1" dirty="0"/>
              <a:t>, 1994. 275s</a:t>
            </a:r>
            <a:r>
              <a:rPr lang="cs-CZ" sz="1400" i="1" dirty="0" smtClean="0"/>
              <a:t>.</a:t>
            </a:r>
            <a:endParaRPr lang="cs-CZ" sz="14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09" y="1412776"/>
            <a:ext cx="5694715" cy="403070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6012160" y="3717032"/>
            <a:ext cx="2990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Příklad: </a:t>
            </a:r>
          </a:p>
          <a:p>
            <a:r>
              <a:rPr lang="cs-CZ" sz="1400" dirty="0" smtClean="0"/>
              <a:t>KES za katastrální území obce DRUŽEC</a:t>
            </a:r>
            <a:endParaRPr lang="cs-CZ" sz="1400" dirty="0"/>
          </a:p>
        </p:txBody>
      </p:sp>
      <p:sp>
        <p:nvSpPr>
          <p:cNvPr id="6" name="Ovál 5"/>
          <p:cNvSpPr/>
          <p:nvPr/>
        </p:nvSpPr>
        <p:spPr>
          <a:xfrm>
            <a:off x="1763688" y="3284984"/>
            <a:ext cx="936104" cy="864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16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8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07504" y="116632"/>
            <a:ext cx="895296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Problémy ekologické stability krajiny</a:t>
            </a:r>
            <a:endParaRPr lang="cs-CZ" dirty="0"/>
          </a:p>
          <a:p>
            <a:pPr>
              <a:spcBef>
                <a:spcPts val="600"/>
              </a:spcBef>
            </a:pPr>
            <a:r>
              <a:rPr lang="cs-CZ" dirty="0" smtClean="0"/>
              <a:t>KES za celá katastrální území neumožňuje </a:t>
            </a:r>
            <a:r>
              <a:rPr lang="cs-CZ" dirty="0"/>
              <a:t>určit konkrétní ekologicky problémovou (nestabilní) část území např. půdní blok. 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cs-CZ" dirty="0" smtClean="0"/>
              <a:t>Kritizovaná </a:t>
            </a:r>
            <a:r>
              <a:rPr lang="cs-CZ" dirty="0"/>
              <a:t>obecnost dostupného údaje KES celého katastrálního území nemůže být důvodem pro odmítnutí metody zjišťování KES pro potřeby územního plánování.</a:t>
            </a:r>
          </a:p>
          <a:p>
            <a:pPr>
              <a:spcBef>
                <a:spcPts val="600"/>
              </a:spcBef>
            </a:pPr>
            <a:r>
              <a:rPr lang="cs-CZ" dirty="0" smtClean="0"/>
              <a:t>V </a:t>
            </a:r>
            <a:r>
              <a:rPr lang="cs-CZ" dirty="0"/>
              <a:t>ÚSK Kladenska byl pro řešení ekologické stability </a:t>
            </a:r>
            <a:r>
              <a:rPr lang="cs-CZ" dirty="0" smtClean="0"/>
              <a:t>použit snadno zpracovatelný KES </a:t>
            </a:r>
            <a:r>
              <a:rPr lang="cs-CZ" dirty="0"/>
              <a:t>s </a:t>
            </a:r>
            <a:r>
              <a:rPr lang="cs-CZ" dirty="0" smtClean="0"/>
              <a:t>využitím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digitální </a:t>
            </a:r>
            <a:r>
              <a:rPr lang="cs-CZ" dirty="0"/>
              <a:t>katastrální mapy </a:t>
            </a:r>
            <a:endParaRPr lang="cs-CZ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údajů KN o druzích pozemků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údajů </a:t>
            </a:r>
            <a:r>
              <a:rPr lang="cs-CZ" dirty="0"/>
              <a:t>ZABAGED </a:t>
            </a:r>
            <a:endParaRPr lang="cs-CZ" dirty="0" smtClean="0"/>
          </a:p>
          <a:p>
            <a:pPr>
              <a:spcBef>
                <a:spcPts val="600"/>
              </a:spcBef>
            </a:pPr>
            <a:r>
              <a:rPr lang="cs-CZ" u="sng" dirty="0" smtClean="0"/>
              <a:t>KES zpracován pro </a:t>
            </a:r>
            <a:r>
              <a:rPr lang="cs-CZ" u="sng" dirty="0"/>
              <a:t>332 ploch na území </a:t>
            </a:r>
            <a:r>
              <a:rPr lang="cs-CZ" u="sng" dirty="0" smtClean="0"/>
              <a:t>Kladenska* </a:t>
            </a:r>
          </a:p>
          <a:p>
            <a:pPr>
              <a:spcBef>
                <a:spcPts val="600"/>
              </a:spcBef>
            </a:pPr>
            <a:endParaRPr lang="cs-CZ" sz="1400" i="1" dirty="0" smtClean="0"/>
          </a:p>
          <a:p>
            <a:pPr>
              <a:spcBef>
                <a:spcPts val="600"/>
              </a:spcBef>
            </a:pPr>
            <a:endParaRPr lang="cs-CZ" sz="1400" i="1" dirty="0"/>
          </a:p>
          <a:p>
            <a:pPr>
              <a:spcBef>
                <a:spcPts val="600"/>
              </a:spcBef>
            </a:pPr>
            <a:endParaRPr lang="cs-CZ" sz="1400" i="1" dirty="0" smtClean="0"/>
          </a:p>
          <a:p>
            <a:pPr>
              <a:spcBef>
                <a:spcPts val="600"/>
              </a:spcBef>
            </a:pPr>
            <a:endParaRPr lang="cs-CZ" sz="1400" i="1" dirty="0"/>
          </a:p>
          <a:p>
            <a:pPr>
              <a:spcBef>
                <a:spcPts val="600"/>
              </a:spcBef>
            </a:pPr>
            <a:r>
              <a:rPr lang="cs-CZ" sz="1400" i="1" dirty="0" smtClean="0"/>
              <a:t>* Analýzu </a:t>
            </a:r>
            <a:r>
              <a:rPr lang="cs-CZ" sz="1400" i="1" dirty="0"/>
              <a:t>KES zpracoval člen pracovního kolektivu Ing. Daniel </a:t>
            </a:r>
            <a:r>
              <a:rPr lang="cs-CZ" sz="1400" i="1" dirty="0" err="1"/>
              <a:t>Franke</a:t>
            </a:r>
            <a:r>
              <a:rPr lang="cs-CZ" sz="1400" i="1" dirty="0"/>
              <a:t> </a:t>
            </a:r>
            <a:r>
              <a:rPr lang="cs-CZ" sz="1400" i="1" dirty="0" err="1"/>
              <a:t>Ph</a:t>
            </a:r>
            <a:r>
              <a:rPr lang="cs-CZ" sz="1400" i="1" dirty="0"/>
              <a:t>. D., specialista na </a:t>
            </a:r>
            <a:r>
              <a:rPr lang="cs-CZ" sz="1400" i="1" dirty="0" smtClean="0"/>
              <a:t>GIS</a:t>
            </a:r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47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2 workshop POŘIZOVATELŮ A PROJEKTANTŮ K  ÚSK  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2D76-3833-4899-9A3C-7C4765315D0D}" type="slidenum">
              <a:rPr lang="cs-CZ" smtClean="0"/>
              <a:t>9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338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7501" y="548680"/>
            <a:ext cx="8634645" cy="37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KES pro KÚ DRUŽEC				KES zpracovaný v ÚSK Kladensko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2.11.2018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4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3186</TotalTime>
  <Words>627</Words>
  <Application>Microsoft Office PowerPoint</Application>
  <PresentationFormat>Předvádění na obrazovce (4:3)</PresentationFormat>
  <Paragraphs>201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MT</dc:creator>
  <cp:lastModifiedBy>Wirth Karel</cp:lastModifiedBy>
  <cp:revision>89</cp:revision>
  <cp:lastPrinted>2018-11-02T07:07:54Z</cp:lastPrinted>
  <dcterms:created xsi:type="dcterms:W3CDTF">2018-05-10T15:05:14Z</dcterms:created>
  <dcterms:modified xsi:type="dcterms:W3CDTF">2018-11-19T14:01:56Z</dcterms:modified>
</cp:coreProperties>
</file>