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6" r:id="rId1"/>
  </p:sldMasterIdLst>
  <p:sldIdLst>
    <p:sldId id="266" r:id="rId2"/>
    <p:sldId id="267" r:id="rId3"/>
    <p:sldId id="257" r:id="rId4"/>
    <p:sldId id="262" r:id="rId5"/>
    <p:sldId id="268" r:id="rId6"/>
    <p:sldId id="265" r:id="rId7"/>
    <p:sldId id="264" r:id="rId8"/>
    <p:sldId id="274" r:id="rId9"/>
    <p:sldId id="273" r:id="rId10"/>
    <p:sldId id="271" r:id="rId11"/>
    <p:sldId id="272" r:id="rId12"/>
    <p:sldId id="263" r:id="rId13"/>
    <p:sldId id="275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75" d="100"/>
          <a:sy n="75" d="100"/>
        </p:scale>
        <p:origin x="1662" y="9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17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853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412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7600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15913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17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03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612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30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009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81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pPr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79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9667" y="485774"/>
            <a:ext cx="10681758" cy="2140015"/>
          </a:xfrm>
        </p:spPr>
        <p:txBody>
          <a:bodyPr/>
          <a:lstStyle/>
          <a:p>
            <a:r>
              <a:rPr lang="cs-CZ" sz="54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KRAJINNÉ OKRSKY – jejich význam a vztah k ZÚR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9666" y="3171825"/>
            <a:ext cx="10681758" cy="313584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cs-CZ" sz="2800" b="1" spc="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ATELIER V</a:t>
            </a:r>
          </a:p>
          <a:p>
            <a:pPr>
              <a:spcBef>
                <a:spcPts val="0"/>
              </a:spcBef>
            </a:pPr>
            <a:endParaRPr lang="cs-CZ" sz="2800" b="1" spc="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 VOREL, JIŘÍ KUPKA, SIMONA VONDRÁČKOVÁ</a:t>
            </a:r>
          </a:p>
          <a:p>
            <a:pPr>
              <a:spcBef>
                <a:spcPts val="0"/>
              </a:spcBef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(uvedeny příklady vzniklé spoluprací s firmami ATELIER T-PLAN, VRV) </a:t>
            </a:r>
          </a:p>
          <a:p>
            <a:pPr>
              <a:spcBef>
                <a:spcPts val="0"/>
              </a:spcBef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cs-CZ" sz="24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Prezentace pro druhý workshop pořizovatelů a projektantů k územní studii krajiny 2.11. 2018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6836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484" y="1459684"/>
            <a:ext cx="11691032" cy="485722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Dva typy rozhraní: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rozhraní jevů a struktur, která jsou v krajině definována -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zejména biogeografie, geomorfologie, hydrologie, typy krajiny dle využití, dle osídlení, půdorysné typy sídel, rozložení osídlení, soustředění přírodních hodnot, kulturních a historických hodnot atd.)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rozhraní vzniklého prostorovým a charakterovým rozborem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(prostorové předěly, dominanty, vizuálně vnímatelné prostory, vazba sídel na vizuálně vnímatelné prostory, typy půdorysné struktury, charakteristické znaky hospodaření)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 výslednému rozhraní krajinný okrsků dochází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superpozicí dílčích krajinných rozhraní</a:t>
            </a:r>
          </a:p>
          <a:p>
            <a:pPr>
              <a:spcBef>
                <a:spcPts val="0"/>
              </a:spcBef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8B25263-0483-41F3-99FB-C317FF97CEAE}"/>
              </a:ext>
            </a:extLst>
          </p:cNvPr>
          <p:cNvSpPr txBox="1">
            <a:spLocks/>
          </p:cNvSpPr>
          <p:nvPr/>
        </p:nvSpPr>
        <p:spPr>
          <a:xfrm>
            <a:off x="705996" y="376439"/>
            <a:ext cx="10708930" cy="1028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VYMEZENÍ HRANIC KRAJINNÝCH OKRSKŮ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643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2">
            <a:extLst>
              <a:ext uri="{FF2B5EF4-FFF2-40B4-BE49-F238E27FC236}">
                <a16:creationId xmlns:a16="http://schemas.microsoft.com/office/drawing/2014/main" id="{85DDEEA0-AB1A-483D-872B-D42AE2B9F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2" y="292467"/>
            <a:ext cx="10145488" cy="68855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ORP Liberec - </a:t>
            </a:r>
            <a:r>
              <a:rPr lang="cs-CZ" sz="2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„empirické členění krajiny dle charakteru“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B27FF51-C9FF-44EC-8F5F-E9D119C91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96" r="2363"/>
          <a:stretch/>
        </p:blipFill>
        <p:spPr>
          <a:xfrm>
            <a:off x="2660982" y="1332393"/>
            <a:ext cx="4758730" cy="497104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78E1939-2994-4CA4-9474-714707C21D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39" r="1727"/>
          <a:stretch/>
        </p:blipFill>
        <p:spPr>
          <a:xfrm>
            <a:off x="7419712" y="1332393"/>
            <a:ext cx="4772288" cy="497104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E28F4FA-6D76-4A45-B8D2-12B88062A4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693" t="1751" r="1298"/>
          <a:stretch/>
        </p:blipFill>
        <p:spPr>
          <a:xfrm>
            <a:off x="0" y="3487281"/>
            <a:ext cx="3263900" cy="337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86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H:\01_ÚZEMNÍ STUDIE\03_ÚSK ORP_HRADEC KRÁLOVÉ\ÚSK ORP_HK_ pracovní výstupy\krajinne_okrsky_schem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" t="18516" b="7421"/>
          <a:stretch/>
        </p:blipFill>
        <p:spPr bwMode="auto">
          <a:xfrm>
            <a:off x="6557043" y="4038525"/>
            <a:ext cx="4924076" cy="26178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2D7F765-91B3-42D7-B383-DA1E0ED42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1" t="18805" r="1547" b="9457"/>
          <a:stretch/>
        </p:blipFill>
        <p:spPr>
          <a:xfrm>
            <a:off x="217712" y="947661"/>
            <a:ext cx="5477934" cy="289462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78C1EF2-6437-442D-B5CC-31321D93B8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3" t="19894" r="1988" b="8189"/>
          <a:stretch/>
        </p:blipFill>
        <p:spPr>
          <a:xfrm>
            <a:off x="206455" y="3842281"/>
            <a:ext cx="5325534" cy="281409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AB38DCCD-7FF9-4F89-B4D4-79D9C744D9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9" t="16617" r="1919" b="9199"/>
          <a:stretch/>
        </p:blipFill>
        <p:spPr>
          <a:xfrm>
            <a:off x="6287280" y="947661"/>
            <a:ext cx="5193839" cy="2836574"/>
          </a:xfrm>
          <a:prstGeom prst="rect">
            <a:avLst/>
          </a:prstGeom>
        </p:spPr>
      </p:pic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4537C59E-D730-4667-B130-D43954506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2" y="292467"/>
            <a:ext cx="10145488" cy="68855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ORP Hradec Králové - </a:t>
            </a:r>
            <a:r>
              <a:rPr lang="cs-CZ" sz="2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„empirické členění krajiny dle charakteru“ </a:t>
            </a:r>
          </a:p>
        </p:txBody>
      </p:sp>
    </p:spTree>
    <p:extLst>
      <p:ext uri="{BB962C8B-B14F-4D97-AF65-F5344CB8AC3E}">
        <p14:creationId xmlns:p14="http://schemas.microsoft.com/office/powerpoint/2010/main" val="3932211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997103-CC12-45BA-BA02-9A6408B2E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98" r="3666" b="5004"/>
          <a:stretch/>
        </p:blipFill>
        <p:spPr>
          <a:xfrm>
            <a:off x="217712" y="1680483"/>
            <a:ext cx="3808680" cy="39075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9C56CE6-DE31-4970-BD59-4AE11A2A80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98" r="3666" b="5004"/>
          <a:stretch/>
        </p:blipFill>
        <p:spPr>
          <a:xfrm>
            <a:off x="4026392" y="1576404"/>
            <a:ext cx="4011573" cy="411567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A2EE6AF-EA22-435E-87AB-39CF8E8869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73" r="2513" b="4544"/>
          <a:stretch/>
        </p:blipFill>
        <p:spPr>
          <a:xfrm>
            <a:off x="7936365" y="1576404"/>
            <a:ext cx="4255635" cy="4277020"/>
          </a:xfrm>
          <a:prstGeom prst="rect">
            <a:avLst/>
          </a:prstGeom>
        </p:spPr>
      </p:pic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434F1EAB-43B2-495E-B097-207CA2314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2" y="292467"/>
            <a:ext cx="10145488" cy="68855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ORP Nový Bydžov - </a:t>
            </a:r>
            <a:r>
              <a:rPr lang="cs-CZ" sz="2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„empirické členění krajiny dle charakteru“ </a:t>
            </a:r>
          </a:p>
        </p:txBody>
      </p:sp>
    </p:spTree>
    <p:extLst>
      <p:ext uri="{BB962C8B-B14F-4D97-AF65-F5344CB8AC3E}">
        <p14:creationId xmlns:p14="http://schemas.microsoft.com/office/powerpoint/2010/main" val="1819521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4C2C3E4-E685-462D-8C19-BF58CEF3B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0" b="843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127D7C8-BA44-4491-A138-FAA62D0C7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943" y="2506661"/>
            <a:ext cx="9695544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Děkuji za pozornost...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r">
              <a:buNone/>
            </a:pPr>
            <a:r>
              <a:rPr lang="cs-CZ" sz="2400" dirty="0">
                <a:solidFill>
                  <a:schemeClr val="bg1"/>
                </a:solidFill>
              </a:rPr>
              <a:t>Simona Vondráčková</a:t>
            </a:r>
          </a:p>
        </p:txBody>
      </p:sp>
    </p:spTree>
    <p:extLst>
      <p:ext uri="{BB962C8B-B14F-4D97-AF65-F5344CB8AC3E}">
        <p14:creationId xmlns:p14="http://schemas.microsoft.com/office/powerpoint/2010/main" val="2900139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690283"/>
          </a:xfrm>
        </p:spPr>
        <p:txBody>
          <a:bodyPr/>
          <a:lstStyle/>
          <a:p>
            <a:r>
              <a:rPr lang="cs-CZ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OBSAH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2" y="1399115"/>
            <a:ext cx="6735763" cy="4868335"/>
          </a:xfrm>
        </p:spPr>
        <p:txBody>
          <a:bodyPr>
            <a:normAutofit/>
          </a:bodyPr>
          <a:lstStyle/>
          <a:p>
            <a:pPr marL="544513" indent="-514350">
              <a:lnSpc>
                <a:spcPct val="110000"/>
              </a:lnSpc>
              <a:buClr>
                <a:schemeClr val="accent3">
                  <a:lumMod val="40000"/>
                  <a:lumOff val="60000"/>
                </a:schemeClr>
              </a:buClr>
              <a:buSzPct val="118000"/>
              <a:buFont typeface="+mj-lt"/>
              <a:buAutoNum type="arabicPeriod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Krajinný okrsek jako 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HOMOGENNÍ ČÁST KRAJINY</a:t>
            </a:r>
          </a:p>
          <a:p>
            <a:pPr marL="514350" indent="-514350">
              <a:lnSpc>
                <a:spcPct val="110000"/>
              </a:lnSpc>
              <a:buClr>
                <a:schemeClr val="accent3">
                  <a:lumMod val="40000"/>
                  <a:lumOff val="60000"/>
                </a:schemeClr>
              </a:buClr>
              <a:buSzPct val="118000"/>
              <a:buFont typeface="+mj-lt"/>
              <a:buAutoNum type="arabicPeriod"/>
            </a:pPr>
            <a:endParaRPr lang="cs-CZ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10000"/>
              </a:lnSpc>
              <a:buClr>
                <a:schemeClr val="accent3">
                  <a:lumMod val="40000"/>
                  <a:lumOff val="60000"/>
                </a:schemeClr>
              </a:buClr>
              <a:buSzPct val="118000"/>
              <a:buFont typeface="+mj-lt"/>
              <a:buAutoNum type="arabicPeriod"/>
            </a:pPr>
            <a:r>
              <a:rPr lang="cs-CZ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NÁVAZNOST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(SKLADEBNOST) krajinných okrsků vůči členění kraje</a:t>
            </a:r>
          </a:p>
          <a:p>
            <a:pPr marL="514350" indent="-514350">
              <a:lnSpc>
                <a:spcPct val="110000"/>
              </a:lnSpc>
              <a:buClr>
                <a:schemeClr val="accent3">
                  <a:lumMod val="40000"/>
                  <a:lumOff val="60000"/>
                </a:schemeClr>
              </a:buClr>
              <a:buSzPct val="118000"/>
              <a:buFont typeface="+mj-lt"/>
              <a:buAutoNum type="arabicPeriod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10000"/>
              </a:lnSpc>
              <a:buClr>
                <a:schemeClr val="accent3">
                  <a:lumMod val="40000"/>
                  <a:lumOff val="60000"/>
                </a:schemeClr>
              </a:buClr>
              <a:buSzPct val="118000"/>
              <a:buFont typeface="+mj-lt"/>
              <a:buAutoNum type="arabicPeriod"/>
            </a:pPr>
            <a:r>
              <a:rPr lang="cs-CZ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VYMEZENÍ HRANIC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krajinných okrsků</a:t>
            </a:r>
          </a:p>
          <a:p>
            <a:pPr marL="514350" indent="-514350">
              <a:lnSpc>
                <a:spcPct val="110000"/>
              </a:lnSpc>
              <a:buClr>
                <a:schemeClr val="accent3">
                  <a:lumMod val="40000"/>
                  <a:lumOff val="60000"/>
                </a:schemeClr>
              </a:buClr>
              <a:buSzPct val="118000"/>
              <a:buFont typeface="+mj-lt"/>
              <a:buAutoNum type="arabicPeriod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10000"/>
              </a:lnSpc>
              <a:buClr>
                <a:schemeClr val="accent3">
                  <a:lumMod val="40000"/>
                  <a:lumOff val="60000"/>
                </a:schemeClr>
              </a:buClr>
              <a:buSzPct val="118000"/>
              <a:buFont typeface="+mj-lt"/>
              <a:buAutoNum type="arabicPeriod"/>
            </a:pPr>
            <a:endParaRPr lang="cs-CZ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buNone/>
            </a:pPr>
            <a:endParaRPr lang="cs-CZ" sz="2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3D6BEE3-7230-4ADD-A825-575A1A989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54" r="13890"/>
          <a:stretch/>
        </p:blipFill>
        <p:spPr>
          <a:xfrm>
            <a:off x="7381875" y="-1"/>
            <a:ext cx="4810125" cy="679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29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5996" y="376439"/>
            <a:ext cx="10708930" cy="1028610"/>
          </a:xfrm>
        </p:spPr>
        <p:txBody>
          <a:bodyPr/>
          <a:lstStyle/>
          <a:p>
            <a:r>
              <a:rPr lang="cs-CZ" sz="3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KRAJINNÝ OKRSEK JAKO HOMOGENNÍ	 ČÁST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5996" y="1579979"/>
            <a:ext cx="10708931" cy="1794435"/>
          </a:xfrm>
          <a:noFill/>
          <a:ln w="57150">
            <a:solidFill>
              <a:schemeClr val="accent4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Krajinný okrsek</a:t>
            </a:r>
            <a:r>
              <a:rPr lang="cs-CZ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základní skladebná relativně homogenní část krajiny, která se od sousedních krajinných okrsků odlišuje svými přírodními, popř. jinými charakteristikami a způsobem využití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“.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(Metodický pokyn „Zadání ÚSK“, MMR, MŽP 2016)</a:t>
            </a:r>
          </a:p>
          <a:p>
            <a:pPr marL="0" indent="0">
              <a:buNone/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705996" y="3724275"/>
            <a:ext cx="10708931" cy="2887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Jedná se o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logickou prostorovou a charakterovou část krajiny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jejíž podstata spočívá ve vizuálně čitelných vlastnostech krajiny.</a:t>
            </a:r>
          </a:p>
          <a:p>
            <a:pPr algn="just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defRPr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- dle pojetí krajiny Evropskou úmluvou o krajině - zdůrazňuje </a:t>
            </a:r>
            <a:r>
              <a:rPr lang="cs-CZ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výrazné nebo charakteristické vlastnosti krajiny utvářené přírodní konfigurací nebo lidskou činností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095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2" y="1481328"/>
            <a:ext cx="10546144" cy="515721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sz="2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Homogenita</a:t>
            </a:r>
            <a:r>
              <a:rPr lang="cs-CZ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(stejnorodost) krajiny se projevuje v přítomnosti stejnorodých charakteristických prvků a struktur</a:t>
            </a:r>
          </a:p>
          <a:p>
            <a:pPr>
              <a:lnSpc>
                <a:spcPct val="120000"/>
              </a:lnSpc>
            </a:pPr>
            <a:r>
              <a:rPr lang="cs-CZ" sz="2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 v závislosti na stejných podmínkách, které vytvořily základní prostorový rámec a které podmínily způsob a míru antropogenního ovlivnění krajiny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– osídlení, hospodářského využití, kultivace a ztvárnění krajiny. </a:t>
            </a:r>
          </a:p>
          <a:p>
            <a:pPr algn="just">
              <a:lnSpc>
                <a:spcPct val="120000"/>
              </a:lnSpc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Nejedná se proto pouze o takovou část krajiny, jejíž charakter je dán výhradně funkčním využitím ve smyslu Land Use nebo charakterem krajinného pokryvu ve smyslu Land </a:t>
            </a:r>
            <a:r>
              <a:rPr lang="cs-CZ" sz="2600" dirty="0" err="1">
                <a:latin typeface="Arial" pitchFamily="34" charset="0"/>
                <a:cs typeface="Arial" pitchFamily="34" charset="0"/>
              </a:rPr>
              <a:t>Cover</a:t>
            </a:r>
            <a:r>
              <a:rPr lang="cs-CZ" sz="2600" dirty="0">
                <a:latin typeface="Arial" pitchFamily="34" charset="0"/>
                <a:cs typeface="Arial" pitchFamily="34" charset="0"/>
              </a:rPr>
              <a:t>! </a:t>
            </a:r>
          </a:p>
          <a:p>
            <a:pPr algn="just"/>
            <a:endParaRPr lang="cs-CZ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DFA6B7DE-F62B-434E-B80E-682F1520A6BC}"/>
              </a:ext>
            </a:extLst>
          </p:cNvPr>
          <p:cNvSpPr txBox="1">
            <a:spLocks/>
          </p:cNvSpPr>
          <p:nvPr/>
        </p:nvSpPr>
        <p:spPr>
          <a:xfrm>
            <a:off x="705996" y="376439"/>
            <a:ext cx="10708930" cy="1028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HOMOGENNÍ ČÁST KRAJINY?</a:t>
            </a:r>
          </a:p>
        </p:txBody>
      </p:sp>
    </p:spTree>
    <p:extLst>
      <p:ext uri="{BB962C8B-B14F-4D97-AF65-F5344CB8AC3E}">
        <p14:creationId xmlns:p14="http://schemas.microsoft.com/office/powerpoint/2010/main" val="1922431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4757" y="3213100"/>
            <a:ext cx="11436718" cy="3428999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Východiska:</a:t>
            </a:r>
          </a:p>
          <a:p>
            <a:pPr>
              <a:spcAft>
                <a:spcPts val="1200"/>
              </a:spcAft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„krajinné prostory jsou prostorové jednotky, které jsou vymezeny na základě jejich krajinné </a:t>
            </a:r>
            <a:r>
              <a:rPr lang="cs-CZ" sz="2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jedinečnosti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1200"/>
              </a:spcAft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Ohraničení krajinných prostorů se odvíjí od </a:t>
            </a:r>
            <a:r>
              <a:rPr lang="cs-CZ" sz="2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přírodních daností</a:t>
            </a:r>
            <a:r>
              <a:rPr lang="cs-CZ" sz="2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od </a:t>
            </a:r>
            <a:r>
              <a:rPr lang="cs-CZ" sz="2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aktuálních struktur využití </a:t>
            </a:r>
          </a:p>
          <a:p>
            <a:pPr>
              <a:spcAft>
                <a:spcPts val="1200"/>
              </a:spcAft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„tři kritéria pro ohraničení krajinných prostorů jsou </a:t>
            </a:r>
            <a:r>
              <a:rPr lang="cs-CZ" sz="2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georeliéf, formy vegetace a formy osídlení</a:t>
            </a:r>
            <a:r>
              <a:rPr lang="cs-CZ" sz="2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6" name="obrázek 1" descr="D:\Documents\08_FOTO\FOTODOKUMENTACE\Údolí Jizery pod Strážníkem_pohled JZ.JPG"/>
          <p:cNvPicPr>
            <a:picLocks noChangeAspect="1"/>
          </p:cNvPicPr>
          <p:nvPr/>
        </p:nvPicPr>
        <p:blipFill rotWithShape="1">
          <a:blip r:embed="rId2" cstate="print"/>
          <a:srcRect r="7221"/>
          <a:stretch/>
        </p:blipFill>
        <p:spPr bwMode="auto">
          <a:xfrm>
            <a:off x="464837" y="331428"/>
            <a:ext cx="7374238" cy="282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25C9D85-4140-4363-B3A3-411457F5E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737" y="324796"/>
            <a:ext cx="3769426" cy="282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5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2" y="1914105"/>
            <a:ext cx="11134848" cy="345799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Individuální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členění území kraje na „krajiny“ člení i území ORP a je v rámci ÚSK na území ORP upřesněno.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Krajinné okrsky jsou skladebnými částmi „krajin“.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449C736B-C9A3-4A86-B91F-400018349B03}"/>
              </a:ext>
            </a:extLst>
          </p:cNvPr>
          <p:cNvSpPr txBox="1">
            <a:spLocks/>
          </p:cNvSpPr>
          <p:nvPr/>
        </p:nvSpPr>
        <p:spPr>
          <a:xfrm>
            <a:off x="705996" y="376439"/>
            <a:ext cx="10708930" cy="1028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NÁVAZNOST (SKLADEBNOST) KRAJINNÝCH OKRSKŮ VŮČI ČLENĚNÍ KRAJINY KRAJE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11273F0D-0EB3-4F8C-99D1-0270DBDBD97A}"/>
              </a:ext>
            </a:extLst>
          </p:cNvPr>
          <p:cNvSpPr/>
          <p:nvPr/>
        </p:nvSpPr>
        <p:spPr>
          <a:xfrm>
            <a:off x="-7910" y="3672114"/>
            <a:ext cx="1401280" cy="146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4116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2" y="1481328"/>
            <a:ext cx="10936288" cy="51572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typy krajiny</a:t>
            </a:r>
            <a:r>
              <a:rPr lang="cs-CZ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cs-CZ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nelze pro ně definovat “cílové kvality krajiny“,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které znamenají </a:t>
            </a:r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vyjádření požadavků a přání lidí na charakter prostředí, v němž žijí, formulované pro danou krajinu kompetentními veřejnými orgány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EÚoK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typy krajiny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dále </a:t>
            </a:r>
            <a:r>
              <a:rPr lang="cs-CZ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individualizovány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(např. oblastmi krajinného rázu nebo jinak) - </a:t>
            </a:r>
            <a:r>
              <a:rPr lang="cs-CZ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tyto individuální jednotky lze dále členit na krajinné okrsky.</a:t>
            </a: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„krajiny“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dle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Vyhl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. č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500/2006 Sb. ve znění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Vyhl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. č.13/2018 Sb. (resp. „vlastní krajiny“ dle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EÚoK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) –</a:t>
            </a:r>
            <a:r>
              <a:rPr lang="cs-CZ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lze </a:t>
            </a:r>
            <a:r>
              <a:rPr lang="cs-CZ" sz="2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dále členit na krajinné okrsky. </a:t>
            </a:r>
          </a:p>
          <a:p>
            <a:endParaRPr lang="cs-CZ" sz="2800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F019B515-B57C-4435-AE16-694C85EDDDB1}"/>
              </a:ext>
            </a:extLst>
          </p:cNvPr>
          <p:cNvSpPr txBox="1">
            <a:spLocks/>
          </p:cNvSpPr>
          <p:nvPr/>
        </p:nvSpPr>
        <p:spPr>
          <a:xfrm>
            <a:off x="705996" y="376439"/>
            <a:ext cx="10708930" cy="1028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NÁVAZNOST (SKLADEBNOST) KRAJINNÝCH OKRSKŮ VŮČI ČLENĚNÍ KRAJINY KRAJE</a:t>
            </a:r>
          </a:p>
        </p:txBody>
      </p:sp>
    </p:spTree>
    <p:extLst>
      <p:ext uri="{BB962C8B-B14F-4D97-AF65-F5344CB8AC3E}">
        <p14:creationId xmlns:p14="http://schemas.microsoft.com/office/powerpoint/2010/main" val="444126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2" y="1609305"/>
            <a:ext cx="11134848" cy="5157216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Návaznost </a:t>
            </a:r>
            <a:r>
              <a:rPr lang="cs-CZ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„krajin“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dle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Vyhl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č. 500/2006 Sb. ve znění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Vyhl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č. 13/2018 Sb. vymezených na území Královéhradeckého kraje na</a:t>
            </a:r>
            <a:r>
              <a:rPr lang="cs-CZ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„krajinné okrsky“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ORP</a:t>
            </a:r>
            <a:r>
              <a:rPr lang="cs-CZ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Hradec Králové (ATELIER T-PLAN, VRV, ATELIER V, 2018)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8367" t="23067" r="17011" b="20237"/>
          <a:stretch/>
        </p:blipFill>
        <p:spPr bwMode="auto">
          <a:xfrm>
            <a:off x="7393915" y="4246394"/>
            <a:ext cx="4529867" cy="2235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449C736B-C9A3-4A86-B91F-400018349B03}"/>
              </a:ext>
            </a:extLst>
          </p:cNvPr>
          <p:cNvSpPr txBox="1">
            <a:spLocks/>
          </p:cNvSpPr>
          <p:nvPr/>
        </p:nvSpPr>
        <p:spPr>
          <a:xfrm>
            <a:off x="705996" y="376439"/>
            <a:ext cx="10708930" cy="1028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NÁVAZNOST (SKLADEBNOST) KRAJINNÝCH OKRSKŮ VŮČI ČLENĚNÍ KRAJINY KRAJE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E288639-1C2A-4CEE-8254-3AD344409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25" b="11187"/>
          <a:stretch/>
        </p:blipFill>
        <p:spPr>
          <a:xfrm>
            <a:off x="167615" y="2721970"/>
            <a:ext cx="7226300" cy="390116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11273F0D-0EB3-4F8C-99D1-0270DBDBD97A}"/>
              </a:ext>
            </a:extLst>
          </p:cNvPr>
          <p:cNvSpPr/>
          <p:nvPr/>
        </p:nvSpPr>
        <p:spPr>
          <a:xfrm>
            <a:off x="74612" y="2721970"/>
            <a:ext cx="2147888" cy="146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71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449C736B-C9A3-4A86-B91F-400018349B03}"/>
              </a:ext>
            </a:extLst>
          </p:cNvPr>
          <p:cNvSpPr txBox="1">
            <a:spLocks/>
          </p:cNvSpPr>
          <p:nvPr/>
        </p:nvSpPr>
        <p:spPr>
          <a:xfrm>
            <a:off x="705996" y="376439"/>
            <a:ext cx="10708930" cy="1028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NÁVAZNOST (SKLADEBNOST) KRAJINNÝCH OKRSKŮ VŮČI ČLENĚNÍ KRAJINY KRAJE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11273F0D-0EB3-4F8C-99D1-0270DBDBD97A}"/>
              </a:ext>
            </a:extLst>
          </p:cNvPr>
          <p:cNvSpPr/>
          <p:nvPr/>
        </p:nvSpPr>
        <p:spPr>
          <a:xfrm>
            <a:off x="-7910" y="3672114"/>
            <a:ext cx="1401280" cy="146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8D1A6C4-EFB9-4E13-9C54-07F7C652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78" y="2705822"/>
            <a:ext cx="4011870" cy="390924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BFA0E4E-C589-4312-97BC-78715570C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522" y="2722314"/>
            <a:ext cx="4011871" cy="3892754"/>
          </a:xfrm>
          <a:prstGeom prst="rect">
            <a:avLst/>
          </a:prstGeom>
        </p:spPr>
      </p:pic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BA8C4ECA-4BCE-4725-8F1A-9BB7B3134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609305"/>
            <a:ext cx="11134848" cy="5157216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Návaznost </a:t>
            </a:r>
            <a:r>
              <a:rPr lang="cs-CZ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„oblastí krajinného rázu“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dle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Vyhl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č. 500/2006 Sb. ve znění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Vyhl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č. 13/2018 Sb. vymezených na území Libereckého kraje na</a:t>
            </a:r>
            <a:r>
              <a:rPr lang="cs-CZ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„krajinné okrsky“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ORP</a:t>
            </a:r>
            <a:r>
              <a:rPr lang="cs-CZ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Liberec (ATELIER T-PLAN, VRV, ATELIER V, 2018) </a:t>
            </a:r>
          </a:p>
        </p:txBody>
      </p:sp>
    </p:spTree>
    <p:extLst>
      <p:ext uri="{BB962C8B-B14F-4D97-AF65-F5344CB8AC3E}">
        <p14:creationId xmlns:p14="http://schemas.microsoft.com/office/powerpoint/2010/main" val="1465126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1170</TotalTime>
  <Words>538</Words>
  <Application>Microsoft Office PowerPoint</Application>
  <PresentationFormat>Širokoúhlá obrazovka</PresentationFormat>
  <Paragraphs>56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KRAJINNÉ OKRSKY – jejich význam a vztah k ZÚR</vt:lpstr>
      <vt:lpstr>OBSAH</vt:lpstr>
      <vt:lpstr>1. KRAJINNÝ OKRSEK JAKO HOMOGENNÍ  ČÁST KRAJINY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Ivan Vorel</dc:creator>
  <cp:lastModifiedBy>Simona</cp:lastModifiedBy>
  <cp:revision>55</cp:revision>
  <dcterms:created xsi:type="dcterms:W3CDTF">2018-03-17T16:53:57Z</dcterms:created>
  <dcterms:modified xsi:type="dcterms:W3CDTF">2018-11-01T14:57:55Z</dcterms:modified>
</cp:coreProperties>
</file>