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79" r:id="rId3"/>
    <p:sldId id="260" r:id="rId4"/>
    <p:sldId id="274" r:id="rId5"/>
    <p:sldId id="276" r:id="rId6"/>
    <p:sldId id="275" r:id="rId7"/>
    <p:sldId id="282" r:id="rId8"/>
    <p:sldId id="283" r:id="rId9"/>
    <p:sldId id="280" r:id="rId10"/>
    <p:sldId id="277" r:id="rId11"/>
    <p:sldId id="278" r:id="rId12"/>
    <p:sldId id="281" r:id="rId1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82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AC462-E6A9-4D7B-8F45-A506A9F01CE0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EA968D-8218-4E0E-9A6E-E47D2B3CFC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216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295E6-2ED7-450F-9958-945937D647D1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80840-DCDA-46F9-8A81-5DE87B5A48E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349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AD978-DB13-4CAC-A1EA-A84DDFE4E9AC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F173B-4C0E-459C-B12B-99D03B5A03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3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42F7E-9F54-4B03-9AC4-3F8E8E461A02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AF95B-D498-4658-B6D0-9C15283F8D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61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930A2-4519-48DC-9E95-0BD0B5268D58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EC0E5-762F-4A92-8099-14538E97A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31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B212-EC21-4C4C-B7C6-B0795E570DE7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B9EEE-0822-4C51-9362-4785380BFA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483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7186-1119-4F39-BE1D-2DAB52E6C91A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AB129-73F7-45D8-AF76-20434267C2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735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E5B2-4EC8-41B2-8557-2C6097D7DC3D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7436D-6D63-493C-957F-16499AD1AA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01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1CD1-65D6-411F-8976-12C5141CC91B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F2C1-1F4C-4CDE-BC12-E3E7988917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130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50818-3F6E-4E04-9AC2-ED1660844568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FE6E-B161-4BDA-ACC7-8DBA2504C0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703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42E0D-26F6-496F-8105-F675FA4749BD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218-C972-4C8A-92A5-752026D595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632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1F7FA-262A-49AE-9DE5-EE9E1BB1F9D4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9D37-4528-49AB-92B9-1227F7D97A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062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  <a:endParaRPr lang="en-US" altLang="cs-CZ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C04A63-A862-44BB-A64F-78AF2C0A1010}" type="datetimeFigureOut">
              <a:rPr lang="cs-CZ"/>
              <a:pPr>
                <a:defRPr/>
              </a:pPr>
              <a:t>06.11.2017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62626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74542A3D-3456-462D-9164-944DD67257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6" r:id="rId2"/>
    <p:sldLayoutId id="2147483774" r:id="rId3"/>
    <p:sldLayoutId id="2147483767" r:id="rId4"/>
    <p:sldLayoutId id="2147483775" r:id="rId5"/>
    <p:sldLayoutId id="2147483768" r:id="rId6"/>
    <p:sldLayoutId id="2147483769" r:id="rId7"/>
    <p:sldLayoutId id="2147483776" r:id="rId8"/>
    <p:sldLayoutId id="2147483770" r:id="rId9"/>
    <p:sldLayoutId id="2147483771" r:id="rId10"/>
    <p:sldLayoutId id="21474837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.varga@mu.turnov.cz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urnov.cz/" TargetMode="External"/><Relationship Id="rId4" Type="http://schemas.openxmlformats.org/officeDocument/2006/relationships/hyperlink" Target="mailto:e.krskova@mu.turnov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2.wp.com/www.turnovskovakci.cz/wp-content/uploads/2017/08/poutnik_37_017_povoden.jpg?ssl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google.cz/url?sa=i&amp;rct=j&amp;q=&amp;esrc=s&amp;source=images&amp;cd=&amp;cad=rja&amp;uact=8&amp;ved=0ahUKEwijoPzHhqLXAhWRJewKHSRGBG8QjRwIBw&amp;url=https://www.turnovskovakci.cz/zapisnik-vse/vypustena-snad-uz-definitivne-zkrocena-jizera/&amp;psig=AOvVaw3L-eWlpU23Oiz5DLfw1iAF&amp;ust=150978629002587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903788"/>
          </a:xfrm>
        </p:spPr>
        <p:txBody>
          <a:bodyPr/>
          <a:lstStyle/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sz="2400" b="1" dirty="0" smtClean="0"/>
          </a:p>
          <a:p>
            <a:pPr marL="320675" lvl="1" indent="0" algn="ctr" eaLnBrk="1" hangingPunct="1">
              <a:buFont typeface="Arial" panose="020B0604020202020204" pitchFamily="34" charset="0"/>
              <a:buNone/>
              <a:defRPr/>
            </a:pPr>
            <a:endParaRPr lang="cs-CZ" sz="2400" b="1" dirty="0" smtClean="0"/>
          </a:p>
          <a:p>
            <a:pPr marL="320675" lvl="1" indent="0" algn="ctr" eaLnBrk="1" hangingPunct="1">
              <a:buFont typeface="Arial" panose="020B0604020202020204" pitchFamily="34" charset="0"/>
              <a:buNone/>
              <a:defRPr/>
            </a:pPr>
            <a:endParaRPr lang="cs-CZ" sz="3600" b="1" dirty="0" smtClean="0"/>
          </a:p>
          <a:p>
            <a:pPr marL="320675" lvl="1" indent="0" algn="ctr" eaLnBrk="1" hangingPunct="1">
              <a:buFont typeface="Arial" panose="020B0604020202020204" pitchFamily="34" charset="0"/>
              <a:buNone/>
              <a:defRPr/>
            </a:pPr>
            <a:endParaRPr lang="cs-CZ" sz="3600" b="1" dirty="0" smtClean="0"/>
          </a:p>
          <a:p>
            <a:pPr marL="320675" lvl="1" indent="0" algn="ctr" eaLnBrk="1" hangingPunct="1">
              <a:buFont typeface="Arial" panose="020B0604020202020204" pitchFamily="34" charset="0"/>
              <a:buNone/>
              <a:defRPr/>
            </a:pPr>
            <a:endParaRPr lang="cs-CZ" sz="3600" b="1" dirty="0" smtClean="0"/>
          </a:p>
          <a:p>
            <a:pPr marL="320675" lvl="1" indent="0" algn="ctr" eaLnBrk="1" hangingPunct="1">
              <a:buFont typeface="Arial" panose="020B0604020202020204" pitchFamily="34" charset="0"/>
              <a:buNone/>
              <a:defRPr/>
            </a:pPr>
            <a:r>
              <a:rPr lang="cs-CZ" sz="3600" b="1" dirty="0" smtClean="0"/>
              <a:t>ORP  TURNOV</a:t>
            </a:r>
            <a:endParaRPr lang="cs-CZ" sz="3600" b="1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sz="2400" b="1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r>
              <a:rPr lang="cs-CZ" sz="2400" b="1" dirty="0" smtClean="0"/>
              <a:t>Zkušenosti </a:t>
            </a:r>
            <a:r>
              <a:rPr lang="cs-CZ" sz="2400" b="1" dirty="0" err="1" smtClean="0"/>
              <a:t>MěÚ</a:t>
            </a:r>
            <a:r>
              <a:rPr lang="cs-CZ" sz="2400" b="1" dirty="0" smtClean="0"/>
              <a:t> Turnov při zpracování podkladů pro hodnocení žádosti o podporu na zpracování územní studie krajiny správního obvodu ORP Turnov </a:t>
            </a:r>
            <a:endParaRPr lang="cs-CZ" altLang="cs-CZ" sz="2400" dirty="0" smtClean="0"/>
          </a:p>
          <a:p>
            <a:pPr lvl="1" eaLnBrk="1" hangingPunct="1">
              <a:defRPr/>
            </a:pPr>
            <a:endParaRPr lang="cs-CZ" altLang="cs-CZ" sz="2400" dirty="0" smtClean="0"/>
          </a:p>
        </p:txBody>
      </p:sp>
      <p:pic>
        <p:nvPicPr>
          <p:cNvPr id="9219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6208713"/>
            <a:ext cx="36988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pic>
        <p:nvPicPr>
          <p:cNvPr id="9" name="Picture 6" descr="C:\Users\mu\Desktop\Documents\prouž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8" y="0"/>
            <a:ext cx="7760703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40183" y="2538379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 smtClean="0"/>
              <a:t>Foto zdroj - RTIC Turnov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762000" y="476672"/>
            <a:ext cx="6781800" cy="654968"/>
          </a:xfrm>
        </p:spPr>
        <p:txBody>
          <a:bodyPr/>
          <a:lstStyle/>
          <a:p>
            <a:pPr marL="342900" indent="-342900" eaLnBrk="1" hangingPunct="1"/>
            <a:r>
              <a:rPr lang="cs-CZ" altLang="cs-CZ" sz="3200" smtClean="0"/>
              <a:t>Zkušenosti z výběru zhotovitele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412776"/>
            <a:ext cx="7543800" cy="4543400"/>
          </a:xfrm>
        </p:spPr>
        <p:txBody>
          <a:bodyPr/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sz="2800" dirty="0" smtClean="0"/>
              <a:t>Hodnotící kritéria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00" dirty="0" smtClean="0"/>
          </a:p>
          <a:p>
            <a:pPr>
              <a:defRPr/>
            </a:pPr>
            <a:r>
              <a:rPr lang="cs-CZ" sz="2000" dirty="0"/>
              <a:t>Výše nabídkové ceny v Kč včetně DPH – váha kritéria 50 %</a:t>
            </a:r>
          </a:p>
          <a:p>
            <a:pPr>
              <a:defRPr/>
            </a:pPr>
            <a:r>
              <a:rPr lang="cs-CZ" sz="2000" dirty="0"/>
              <a:t>Navržená metoda zpracování díla – váha kritéria 50 </a:t>
            </a:r>
            <a:r>
              <a:rPr lang="cs-CZ" sz="2000" dirty="0" smtClean="0"/>
              <a:t>%</a:t>
            </a:r>
          </a:p>
          <a:p>
            <a:pPr lvl="1">
              <a:defRPr/>
            </a:pPr>
            <a:r>
              <a:rPr lang="cs-CZ" sz="1800" dirty="0" err="1" smtClean="0"/>
              <a:t>Subkritérium</a:t>
            </a:r>
            <a:r>
              <a:rPr lang="cs-CZ" sz="1800" dirty="0" smtClean="0"/>
              <a:t> </a:t>
            </a:r>
            <a:r>
              <a:rPr lang="cs-CZ" sz="1800" dirty="0"/>
              <a:t>1: zpracování průzkumů, rozborů </a:t>
            </a:r>
          </a:p>
          <a:p>
            <a:pPr lvl="1">
              <a:defRPr/>
            </a:pPr>
            <a:r>
              <a:rPr lang="cs-CZ" sz="1800" dirty="0" err="1"/>
              <a:t>Subkritérium</a:t>
            </a:r>
            <a:r>
              <a:rPr lang="cs-CZ" sz="1800" dirty="0"/>
              <a:t> 2: zpracování návrhu </a:t>
            </a:r>
          </a:p>
          <a:p>
            <a:pPr lvl="1">
              <a:defRPr/>
            </a:pPr>
            <a:r>
              <a:rPr lang="cs-CZ" sz="1800" dirty="0" err="1"/>
              <a:t>Subkritérium</a:t>
            </a:r>
            <a:r>
              <a:rPr lang="cs-CZ" sz="1800" dirty="0"/>
              <a:t> 3: zpracování výstupů</a:t>
            </a:r>
          </a:p>
          <a:p>
            <a:pPr lvl="1">
              <a:defRPr/>
            </a:pPr>
            <a:r>
              <a:rPr lang="cs-CZ" sz="1800" dirty="0" err="1"/>
              <a:t>Subkritérium</a:t>
            </a:r>
            <a:r>
              <a:rPr lang="cs-CZ" sz="1800" dirty="0"/>
              <a:t> 4: Zapojení veřejnosti do plánovacího procesu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sz="2800" dirty="0" smtClean="0"/>
              <a:t>Předpokládaná cena 1.500.000 Kč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sz="2800" dirty="0" smtClean="0"/>
              <a:t>Možnost elektronického podání nabídky (EZAK) 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762000" y="764704"/>
            <a:ext cx="6781800" cy="582960"/>
          </a:xfrm>
        </p:spPr>
        <p:txBody>
          <a:bodyPr/>
          <a:lstStyle/>
          <a:p>
            <a:pPr marL="342900" indent="-342900" eaLnBrk="1" hangingPunct="1"/>
            <a:r>
              <a:rPr lang="cs-CZ" altLang="cs-CZ" sz="3200" dirty="0" smtClean="0"/>
              <a:t>Zkušenosti z podání žádosti o dotaci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556792"/>
            <a:ext cx="7770440" cy="4536504"/>
          </a:xfrm>
        </p:spPr>
        <p:txBody>
          <a:bodyPr>
            <a:normAutofit fontScale="55000" lnSpcReduction="20000"/>
          </a:bodyPr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3600" b="1" dirty="0" smtClean="0"/>
              <a:t>Jednodušší žádost </a:t>
            </a:r>
            <a:r>
              <a:rPr lang="cs-CZ" altLang="cs-CZ" sz="3600" dirty="0" smtClean="0"/>
              <a:t>– 3/2017</a:t>
            </a:r>
          </a:p>
          <a:p>
            <a:pPr marL="320675" lvl="1" indent="0" eaLnBrk="1" hangingPunct="1">
              <a:buNone/>
              <a:defRPr/>
            </a:pPr>
            <a:r>
              <a:rPr lang="cs-CZ" altLang="cs-CZ" sz="2600" i="1" dirty="0" smtClean="0"/>
              <a:t>(bez studie proveditelnosti a finančních analýz, méně příloh)</a:t>
            </a:r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3600" b="1" dirty="0" smtClean="0"/>
              <a:t>Výběr zhotovitele </a:t>
            </a:r>
            <a:r>
              <a:rPr lang="cs-CZ" altLang="cs-CZ" sz="3600" dirty="0" smtClean="0"/>
              <a:t>územní studie před podáním žádosti</a:t>
            </a:r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3600" b="1" dirty="0" smtClean="0"/>
              <a:t>Metodická pomoc MMR a MŽP </a:t>
            </a:r>
            <a:r>
              <a:rPr lang="cs-CZ" altLang="cs-CZ" sz="3600" dirty="0" smtClean="0"/>
              <a:t>pro zadání územní studie krajiny</a:t>
            </a:r>
          </a:p>
          <a:p>
            <a:pPr marL="320675" lvl="1" indent="0" eaLnBrk="1" hangingPunct="1">
              <a:buNone/>
              <a:defRPr/>
            </a:pPr>
            <a:r>
              <a:rPr lang="cs-CZ" altLang="cs-CZ" sz="2800" dirty="0" smtClean="0"/>
              <a:t> </a:t>
            </a:r>
          </a:p>
          <a:p>
            <a:pPr lvl="1" eaLnBrk="1" hangingPunct="1">
              <a:defRPr/>
            </a:pPr>
            <a:r>
              <a:rPr lang="cs-CZ" altLang="cs-CZ" sz="3600" b="1" dirty="0" smtClean="0"/>
              <a:t>Hodnocení žádosti </a:t>
            </a:r>
            <a:r>
              <a:rPr lang="cs-CZ" altLang="cs-CZ" sz="3600" dirty="0" smtClean="0"/>
              <a:t>- 1 výzva k doplnění žádosti 4/2017</a:t>
            </a:r>
          </a:p>
          <a:p>
            <a:pPr marL="320675" lvl="1" indent="0" eaLnBrk="1" hangingPunct="1">
              <a:buNone/>
              <a:defRPr/>
            </a:pPr>
            <a:r>
              <a:rPr lang="cs-CZ" altLang="cs-CZ" sz="2600" i="1" dirty="0" smtClean="0"/>
              <a:t>(popis výchozího stavu v území, vazba ÚSK na protipovodňovou ochranu, vliv projektu na horizontální kritéria)</a:t>
            </a:r>
          </a:p>
          <a:p>
            <a:pPr marL="320675" lvl="1" indent="0" eaLnBrk="1" hangingPunct="1">
              <a:buNone/>
              <a:defRPr/>
            </a:pPr>
            <a:endParaRPr lang="cs-CZ" altLang="cs-CZ" sz="2400" dirty="0" smtClean="0"/>
          </a:p>
          <a:p>
            <a:pPr lvl="1" eaLnBrk="1" hangingPunct="1">
              <a:defRPr/>
            </a:pPr>
            <a:r>
              <a:rPr lang="cs-CZ" altLang="cs-CZ" sz="3600" b="1" dirty="0" smtClean="0"/>
              <a:t>Registrace a Rozhodnutí </a:t>
            </a:r>
            <a:r>
              <a:rPr lang="cs-CZ" altLang="cs-CZ" sz="3600" dirty="0" smtClean="0"/>
              <a:t>– 8/2017</a:t>
            </a:r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3600" b="1" dirty="0" smtClean="0"/>
              <a:t>Zkušenosti z minulého dotačního období</a:t>
            </a:r>
          </a:p>
          <a:p>
            <a:pPr marL="320675" lvl="1" indent="0" eaLnBrk="1" hangingPunct="1">
              <a:buNone/>
              <a:defRPr/>
            </a:pPr>
            <a:r>
              <a:rPr lang="cs-CZ" altLang="cs-CZ" sz="2600" i="1" dirty="0" smtClean="0"/>
              <a:t>(Pořízení a zpracování ÚAP ORP Turnov – 2008 a Zpracování územního plánu Turnov – 2010)</a:t>
            </a:r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2888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827088" y="3933056"/>
            <a:ext cx="7543800" cy="57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Impact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cs-CZ" altLang="cs-CZ" sz="3200" dirty="0" smtClean="0"/>
              <a:t>Děkujeme za pozornost</a:t>
            </a:r>
            <a:endParaRPr lang="cs-CZ" altLang="cs-CZ" sz="1800" dirty="0" smtClean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88" y="603067"/>
            <a:ext cx="4374000" cy="2916000"/>
          </a:xfrm>
          <a:prstGeom prst="rect">
            <a:avLst/>
          </a:prstGeom>
        </p:spPr>
      </p:pic>
      <p:sp>
        <p:nvSpPr>
          <p:cNvPr id="12" name="Podnadpis 2"/>
          <p:cNvSpPr txBox="1">
            <a:spLocks/>
          </p:cNvSpPr>
          <p:nvPr/>
        </p:nvSpPr>
        <p:spPr bwMode="auto">
          <a:xfrm>
            <a:off x="762000" y="4652963"/>
            <a:ext cx="76263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37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endParaRPr lang="cs-CZ" altLang="cs-CZ" b="1" dirty="0" smtClean="0"/>
          </a:p>
          <a:p>
            <a:pPr marL="0" indent="0" algn="ctr" eaLnBrk="1" hangingPunct="1">
              <a:buNone/>
              <a:defRPr/>
            </a:pPr>
            <a:r>
              <a:rPr lang="cs-CZ" altLang="cs-CZ" b="1" dirty="0" smtClean="0"/>
              <a:t>RNDr. Miroslav Varga, Ing. Eva Krsková</a:t>
            </a:r>
          </a:p>
          <a:p>
            <a:pPr marL="0" indent="0" algn="ctr" eaLnBrk="1" hangingPunct="1">
              <a:buNone/>
              <a:defRPr/>
            </a:pPr>
            <a:r>
              <a:rPr lang="cs-CZ" altLang="cs-CZ" b="1" dirty="0" smtClean="0"/>
              <a:t>Odbor rozvoje města, Městský úřad Turnov </a:t>
            </a:r>
          </a:p>
          <a:p>
            <a:pPr marL="0" indent="0" algn="ctr" eaLnBrk="1" hangingPunct="1">
              <a:buNone/>
              <a:defRPr/>
            </a:pPr>
            <a:r>
              <a:rPr lang="cs-CZ" altLang="cs-CZ" b="1" dirty="0" smtClean="0"/>
              <a:t>kontakt : </a:t>
            </a:r>
            <a:r>
              <a:rPr lang="cs-CZ" altLang="cs-CZ" b="1" dirty="0" smtClean="0">
                <a:hlinkClick r:id="rId3"/>
              </a:rPr>
              <a:t>m.varga@mu.turnov.cz</a:t>
            </a:r>
            <a:r>
              <a:rPr lang="cs-CZ" altLang="cs-CZ" b="1" dirty="0" smtClean="0"/>
              <a:t>, </a:t>
            </a:r>
            <a:r>
              <a:rPr lang="cs-CZ" altLang="cs-CZ" b="1" dirty="0" smtClean="0">
                <a:hlinkClick r:id="rId4"/>
              </a:rPr>
              <a:t>e.krskova@mu.turnov.cz</a:t>
            </a:r>
            <a:r>
              <a:rPr lang="cs-CZ" altLang="cs-CZ" b="1" dirty="0" smtClean="0"/>
              <a:t> ,</a:t>
            </a:r>
          </a:p>
          <a:p>
            <a:pPr marL="0" indent="0" algn="ctr" eaLnBrk="1" hangingPunct="1">
              <a:buNone/>
              <a:defRPr/>
            </a:pPr>
            <a:r>
              <a:rPr lang="cs-CZ" altLang="cs-CZ" b="1" dirty="0" smtClean="0"/>
              <a:t>+420 481 366 408, +420 481 366 323</a:t>
            </a:r>
          </a:p>
          <a:p>
            <a:pPr marL="0" indent="0" algn="ctr" eaLnBrk="1" hangingPunct="1">
              <a:buNone/>
              <a:defRPr/>
            </a:pPr>
            <a:r>
              <a:rPr lang="cs-CZ" altLang="cs-CZ" b="1" dirty="0" smtClean="0">
                <a:hlinkClick r:id="rId5"/>
              </a:rPr>
              <a:t>www.turnov.cz</a:t>
            </a:r>
            <a:endParaRPr lang="cs-CZ" altLang="cs-CZ" b="1" dirty="0" smtClean="0"/>
          </a:p>
          <a:p>
            <a:pPr algn="ctr" eaLnBrk="1" hangingPunct="1">
              <a:defRPr/>
            </a:pPr>
            <a:endParaRPr lang="cs-CZ" altLang="cs-CZ" b="1" dirty="0" smtClean="0"/>
          </a:p>
        </p:txBody>
      </p:sp>
      <p:sp>
        <p:nvSpPr>
          <p:cNvPr id="2" name="Obdélník 1"/>
          <p:cNvSpPr/>
          <p:nvPr/>
        </p:nvSpPr>
        <p:spPr>
          <a:xfrm>
            <a:off x="2812441" y="3480816"/>
            <a:ext cx="35730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Turnov, nám. Českého ráje </a:t>
            </a:r>
            <a:r>
              <a:rPr lang="cs-CZ" sz="1000" i="1" dirty="0"/>
              <a:t>(Foto zdroj - RTIC Turnov)</a:t>
            </a:r>
          </a:p>
        </p:txBody>
      </p:sp>
    </p:spTree>
    <p:extLst>
      <p:ext uri="{BB962C8B-B14F-4D97-AF65-F5344CB8AC3E}">
        <p14:creationId xmlns:p14="http://schemas.microsoft.com/office/powerpoint/2010/main" val="38694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762000" y="829816"/>
            <a:ext cx="6781800" cy="87099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Obsah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700808"/>
            <a:ext cx="7543800" cy="3886200"/>
          </a:xfrm>
        </p:spPr>
        <p:txBody>
          <a:bodyPr/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2800" dirty="0" smtClean="0"/>
              <a:t>Jak to všechno začalo?</a:t>
            </a:r>
          </a:p>
          <a:p>
            <a:pPr lvl="1" eaLnBrk="1" hangingPunct="1">
              <a:defRPr/>
            </a:pPr>
            <a:r>
              <a:rPr lang="cs-CZ" altLang="cs-CZ" sz="2800" dirty="0" smtClean="0"/>
              <a:t>Specifika </a:t>
            </a:r>
            <a:r>
              <a:rPr lang="cs-CZ" altLang="cs-CZ" sz="2800" dirty="0"/>
              <a:t>území pro zadání studie</a:t>
            </a:r>
          </a:p>
          <a:p>
            <a:pPr lvl="1" eaLnBrk="1" hangingPunct="1">
              <a:defRPr/>
            </a:pPr>
            <a:r>
              <a:rPr lang="cs-CZ" altLang="cs-CZ" sz="2800" dirty="0"/>
              <a:t>Zkušenosti z výběru zhotovitele studie</a:t>
            </a:r>
          </a:p>
          <a:p>
            <a:pPr lvl="1" eaLnBrk="1" hangingPunct="1">
              <a:defRPr/>
            </a:pPr>
            <a:r>
              <a:rPr lang="cs-CZ" altLang="cs-CZ" sz="2800" dirty="0"/>
              <a:t>Zkušenosti z podání žádosti o dotaci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609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762000" y="764704"/>
            <a:ext cx="6781800" cy="943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Jak to všechno začalo?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988840"/>
            <a:ext cx="7543800" cy="3886200"/>
          </a:xfrm>
        </p:spPr>
        <p:txBody>
          <a:bodyPr/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r>
              <a:rPr lang="cs-CZ" altLang="cs-CZ" sz="2800" dirty="0" smtClean="0"/>
              <a:t>Zpracování návrhu zadání – 7-10/2016</a:t>
            </a:r>
          </a:p>
          <a:p>
            <a:pPr lvl="1" eaLnBrk="1" hangingPunct="1">
              <a:defRPr/>
            </a:pPr>
            <a:r>
              <a:rPr lang="cs-CZ" altLang="cs-CZ" sz="2800" dirty="0" smtClean="0"/>
              <a:t>Oslovení starostů – 10-11/2016</a:t>
            </a:r>
          </a:p>
          <a:p>
            <a:pPr lvl="1" eaLnBrk="1" hangingPunct="1">
              <a:defRPr/>
            </a:pPr>
            <a:r>
              <a:rPr lang="cs-CZ" altLang="cs-CZ" sz="2800" dirty="0" smtClean="0"/>
              <a:t>Schválení zadání studie – 1/2017</a:t>
            </a:r>
          </a:p>
          <a:p>
            <a:pPr lvl="1" eaLnBrk="1" hangingPunct="1">
              <a:defRPr/>
            </a:pPr>
            <a:r>
              <a:rPr lang="cs-CZ" altLang="cs-CZ" sz="2800" dirty="0" smtClean="0"/>
              <a:t>Výběr zhotovitele – 1-2/2017</a:t>
            </a:r>
          </a:p>
          <a:p>
            <a:pPr lvl="1" eaLnBrk="1" hangingPunct="1">
              <a:defRPr/>
            </a:pPr>
            <a:r>
              <a:rPr lang="cs-CZ" altLang="cs-CZ" sz="2800" dirty="0" smtClean="0"/>
              <a:t>Zpracování žádosti o dotaci – 3/2017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784694" y="405014"/>
            <a:ext cx="6781800" cy="584690"/>
          </a:xfrm>
        </p:spPr>
        <p:txBody>
          <a:bodyPr/>
          <a:lstStyle/>
          <a:p>
            <a:pPr algn="ctr" eaLnBrk="1" hangingPunct="1"/>
            <a:r>
              <a:rPr lang="cs-CZ" altLang="cs-CZ" sz="3600" dirty="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84694" y="836712"/>
            <a:ext cx="7543800" cy="4599886"/>
          </a:xfrm>
        </p:spPr>
        <p:txBody>
          <a:bodyPr/>
          <a:lstStyle/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endParaRPr lang="cs-CZ" altLang="cs-CZ" sz="2800" dirty="0" smtClean="0"/>
          </a:p>
        </p:txBody>
      </p:sp>
      <p:pic>
        <p:nvPicPr>
          <p:cNvPr id="1229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93" y="1029890"/>
            <a:ext cx="613123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24146" y="543659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lvl="1" indent="0" eaLnBrk="1" hangingPunct="1">
              <a:buFont typeface="Arial" panose="020B0604020202020204" pitchFamily="34" charset="0"/>
              <a:buNone/>
            </a:pPr>
            <a:r>
              <a:rPr lang="cs-CZ" altLang="cs-CZ" b="1" dirty="0"/>
              <a:t>Různorodé a velmi rozsáhlé </a:t>
            </a:r>
            <a:r>
              <a:rPr lang="cs-CZ" altLang="cs-CZ" b="1" dirty="0" smtClean="0"/>
              <a:t>území -  </a:t>
            </a:r>
          </a:p>
          <a:p>
            <a:pPr marL="320675" lvl="1" indent="0" eaLnBrk="1" hangingPunct="1">
              <a:buFont typeface="Arial" panose="020B0604020202020204" pitchFamily="34" charset="0"/>
              <a:buNone/>
            </a:pPr>
            <a:r>
              <a:rPr lang="cs-CZ" altLang="cs-CZ" i="1" dirty="0" smtClean="0"/>
              <a:t>37 obcí, 33.048 obyv. </a:t>
            </a:r>
            <a:r>
              <a:rPr lang="cs-CZ" altLang="cs-CZ" sz="1200" i="1" dirty="0" smtClean="0"/>
              <a:t>(údaj ČSÚ k 31.12.2016)</a:t>
            </a:r>
            <a:r>
              <a:rPr lang="cs-CZ" altLang="cs-CZ" i="1" dirty="0" smtClean="0"/>
              <a:t>, r</a:t>
            </a:r>
            <a:r>
              <a:rPr lang="cs-CZ" i="1" dirty="0" smtClean="0"/>
              <a:t>ozloha 247,127 </a:t>
            </a:r>
            <a:r>
              <a:rPr lang="cs-CZ" i="1" dirty="0"/>
              <a:t>km</a:t>
            </a:r>
            <a:r>
              <a:rPr lang="cs-CZ" i="1" baseline="30000" dirty="0"/>
              <a:t>2</a:t>
            </a:r>
            <a:r>
              <a:rPr lang="cs-CZ" altLang="cs-CZ" i="1" dirty="0" smtClean="0"/>
              <a:t> </a:t>
            </a:r>
            <a:endParaRPr lang="cs-CZ" alt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762000" y="620688"/>
            <a:ext cx="6781800" cy="649113"/>
          </a:xfrm>
        </p:spPr>
        <p:txBody>
          <a:bodyPr/>
          <a:lstStyle/>
          <a:p>
            <a:pPr algn="ctr" eaLnBrk="1" hangingPunct="1"/>
            <a:r>
              <a:rPr lang="cs-CZ" altLang="cs-CZ" sz="3600" dirty="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4581128"/>
            <a:ext cx="3665984" cy="1584276"/>
          </a:xfrm>
        </p:spPr>
        <p:txBody>
          <a:bodyPr/>
          <a:lstStyle/>
          <a:p>
            <a:pPr marL="320675" lvl="1" indent="0" eaLnBrk="1" hangingPunct="1">
              <a:buNone/>
              <a:defRPr/>
            </a:pPr>
            <a:r>
              <a:rPr lang="cs-CZ" altLang="cs-CZ" sz="2000" dirty="0" smtClean="0"/>
              <a:t>Pohledové horizonty – např. panorama Trosek, Ještědsko-kozákovský hřeben (</a:t>
            </a:r>
            <a:r>
              <a:rPr lang="cs-CZ" altLang="cs-CZ" sz="1600" i="1" dirty="0" smtClean="0"/>
              <a:t>Suché skály v Malé Skále</a:t>
            </a:r>
            <a:r>
              <a:rPr lang="cs-CZ" altLang="cs-CZ" sz="2000" dirty="0" smtClean="0"/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99010"/>
            <a:ext cx="3560414" cy="255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9801"/>
            <a:ext cx="4266000" cy="2844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6395" y="4113801"/>
            <a:ext cx="16561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 smtClean="0"/>
              <a:t>Foto zdroj – RTIC Turnov</a:t>
            </a:r>
            <a:endParaRPr lang="cs-CZ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762000" y="469776"/>
            <a:ext cx="6781800" cy="582960"/>
          </a:xfrm>
        </p:spPr>
        <p:txBody>
          <a:bodyPr/>
          <a:lstStyle/>
          <a:p>
            <a:pPr algn="ctr" eaLnBrk="1" hangingPunct="1"/>
            <a:r>
              <a:rPr lang="cs-CZ" altLang="cs-CZ" sz="360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052736"/>
            <a:ext cx="7543800" cy="5040461"/>
          </a:xfrm>
        </p:spPr>
        <p:txBody>
          <a:bodyPr/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r>
              <a:rPr lang="cs-CZ" altLang="cs-CZ" sz="2800" dirty="0" smtClean="0"/>
              <a:t>Problematická silnice I/35</a:t>
            </a:r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880986"/>
              </p:ext>
            </p:extLst>
          </p:nvPr>
        </p:nvGraphicFramePr>
        <p:xfrm>
          <a:off x="1276350" y="1916832"/>
          <a:ext cx="57531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22707408" imgH="16040043" progId="AcroExch.Document.DC">
                  <p:embed/>
                </p:oleObj>
              </mc:Choice>
              <mc:Fallback>
                <p:oleObj name="Acrobat Document" r:id="rId3" imgW="2270740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6350" y="1916832"/>
                        <a:ext cx="57531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762000" y="469776"/>
            <a:ext cx="6781800" cy="582960"/>
          </a:xfrm>
        </p:spPr>
        <p:txBody>
          <a:bodyPr/>
          <a:lstStyle/>
          <a:p>
            <a:pPr algn="ctr" eaLnBrk="1" hangingPunct="1"/>
            <a:r>
              <a:rPr lang="cs-CZ" altLang="cs-CZ" sz="360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836712"/>
            <a:ext cx="7543800" cy="5256485"/>
          </a:xfrm>
        </p:spPr>
        <p:txBody>
          <a:bodyPr/>
          <a:lstStyle/>
          <a:p>
            <a:pPr lvl="1" eaLnBrk="1" hangingPunct="1">
              <a:defRPr/>
            </a:pPr>
            <a:r>
              <a:rPr lang="cs-CZ" altLang="cs-CZ" sz="2800" dirty="0" smtClean="0"/>
              <a:t>Protipovodňová opatření </a:t>
            </a:r>
            <a:r>
              <a:rPr lang="cs-CZ" altLang="cs-CZ" sz="2000" i="1" dirty="0" smtClean="0"/>
              <a:t>(řeka Jizera)</a:t>
            </a:r>
          </a:p>
          <a:p>
            <a:pPr marL="320675" lvl="1" indent="0" eaLnBrk="1" hangingPunct="1">
              <a:buNone/>
              <a:defRPr/>
            </a:pPr>
            <a:endParaRPr lang="cs-CZ" altLang="cs-CZ" sz="2000" i="1" dirty="0" smtClean="0"/>
          </a:p>
          <a:p>
            <a:pPr lvl="1" eaLnBrk="1" hangingPunct="1">
              <a:defRPr/>
            </a:pPr>
            <a:endParaRPr lang="cs-CZ" altLang="cs-CZ" sz="2000" i="1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  <p:pic>
        <p:nvPicPr>
          <p:cNvPr id="4" name="obrázek 2" descr="https://i2.wp.com/www.turnovskovakci.cz/wp-content/uploads/2017/08/poutnik_37_017_povoden.jpg?zoom=1.5625&amp;w=1000&amp;ssl=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9" y="1700808"/>
            <a:ext cx="3134060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Výsledek obrázku pro TVA Turnov sklopný jez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09" y="1700808"/>
            <a:ext cx="3125291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0" y="4005197"/>
            <a:ext cx="2784000" cy="208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9592" y="3897002"/>
            <a:ext cx="1610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Turnov 1915 </a:t>
            </a:r>
            <a:r>
              <a:rPr lang="cs-CZ" sz="1000" i="1" dirty="0" smtClean="0"/>
              <a:t>(Archív)</a:t>
            </a:r>
            <a:endParaRPr lang="cs-CZ" sz="10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96136" y="389700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Turnov 2017</a:t>
            </a:r>
          </a:p>
          <a:p>
            <a:r>
              <a:rPr lang="cs-CZ" sz="1000" i="1" dirty="0" smtClean="0"/>
              <a:t>Foto zdroj - </a:t>
            </a:r>
            <a:r>
              <a:rPr lang="cs-CZ" sz="1000" i="1" dirty="0" err="1" smtClean="0"/>
              <a:t>TvA</a:t>
            </a:r>
            <a:endParaRPr lang="cs-CZ" sz="10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96136" y="564739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Turnov, most </a:t>
            </a:r>
            <a:r>
              <a:rPr lang="cs-CZ" sz="1400" dirty="0" smtClean="0"/>
              <a:t>přes </a:t>
            </a:r>
            <a:r>
              <a:rPr lang="cs-CZ" sz="1400" dirty="0" smtClean="0"/>
              <a:t>J</a:t>
            </a:r>
            <a:r>
              <a:rPr lang="cs-CZ" sz="1400" dirty="0" smtClean="0"/>
              <a:t>izeru u Juty</a:t>
            </a:r>
            <a:endParaRPr lang="cs-CZ" sz="1400" dirty="0" smtClean="0"/>
          </a:p>
          <a:p>
            <a:r>
              <a:rPr lang="cs-CZ" sz="1000" i="1" dirty="0" smtClean="0"/>
              <a:t>Foto zdroj – </a:t>
            </a:r>
            <a:r>
              <a:rPr lang="cs-CZ" sz="1000" i="1" dirty="0" err="1" smtClean="0"/>
              <a:t>L.Mrklas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33570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762000" y="469776"/>
            <a:ext cx="6781800" cy="582960"/>
          </a:xfrm>
        </p:spPr>
        <p:txBody>
          <a:bodyPr/>
          <a:lstStyle/>
          <a:p>
            <a:pPr algn="ctr" eaLnBrk="1" hangingPunct="1"/>
            <a:r>
              <a:rPr lang="cs-CZ" altLang="cs-CZ" sz="360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052736"/>
            <a:ext cx="7543800" cy="5040461"/>
          </a:xfrm>
        </p:spPr>
        <p:txBody>
          <a:bodyPr/>
          <a:lstStyle/>
          <a:p>
            <a:pPr lvl="1" eaLnBrk="1" hangingPunct="1"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lvl="1" eaLnBrk="1" hangingPunct="1">
              <a:defRPr/>
            </a:pPr>
            <a:r>
              <a:rPr lang="cs-CZ" altLang="cs-CZ" sz="2800" dirty="0"/>
              <a:t>Sesuvná území</a:t>
            </a:r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lvl="1" eaLnBrk="1" hangingPunct="1"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Font typeface="Arial" panose="020B0604020202020204" pitchFamily="34" charset="0"/>
              <a:buNone/>
              <a:defRPr/>
            </a:pPr>
            <a:endParaRPr lang="cs-CZ" altLang="cs-CZ" sz="2800" dirty="0" smtClean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525553"/>
              </p:ext>
            </p:extLst>
          </p:nvPr>
        </p:nvGraphicFramePr>
        <p:xfrm>
          <a:off x="1657350" y="1844824"/>
          <a:ext cx="57531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3" imgW="22707408" imgH="16040043" progId="AcroExch.Document.DC">
                  <p:embed/>
                </p:oleObj>
              </mc:Choice>
              <mc:Fallback>
                <p:oleObj name="Acrobat Document" r:id="rId3" imgW="2270740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7350" y="1844824"/>
                        <a:ext cx="57531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6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762000" y="469776"/>
            <a:ext cx="6781800" cy="582960"/>
          </a:xfrm>
        </p:spPr>
        <p:txBody>
          <a:bodyPr/>
          <a:lstStyle/>
          <a:p>
            <a:pPr algn="ctr" eaLnBrk="1" hangingPunct="1"/>
            <a:r>
              <a:rPr lang="cs-CZ" altLang="cs-CZ" sz="3600" smtClean="0"/>
              <a:t>Specifika území pro zadání studie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62000" y="1052736"/>
            <a:ext cx="7543800" cy="5040461"/>
          </a:xfrm>
        </p:spPr>
        <p:txBody>
          <a:bodyPr/>
          <a:lstStyle/>
          <a:p>
            <a:pPr lvl="1" eaLnBrk="1" hangingPunct="1">
              <a:defRPr/>
            </a:pPr>
            <a:r>
              <a:rPr lang="cs-CZ" altLang="cs-CZ" sz="2800" dirty="0" smtClean="0"/>
              <a:t>Cestovní ruch – atraktivity, nerovnoměrnost zatížení území </a:t>
            </a:r>
            <a:r>
              <a:rPr lang="cs-CZ" altLang="cs-CZ" sz="2000" i="1" dirty="0" smtClean="0"/>
              <a:t>(</a:t>
            </a:r>
            <a:r>
              <a:rPr lang="cs-CZ" altLang="cs-CZ" sz="2000" i="1" dirty="0" err="1" smtClean="0"/>
              <a:t>Greenway</a:t>
            </a:r>
            <a:r>
              <a:rPr lang="cs-CZ" altLang="cs-CZ" sz="2000" i="1" dirty="0" smtClean="0"/>
              <a:t> Jizera, Český ráj)</a:t>
            </a:r>
          </a:p>
          <a:p>
            <a:pPr lvl="1" eaLnBrk="1" hangingPunct="1">
              <a:defRPr/>
            </a:pPr>
            <a:endParaRPr lang="cs-CZ" altLang="cs-CZ" sz="2000" i="1" dirty="0" smtClean="0"/>
          </a:p>
          <a:p>
            <a:pPr lvl="1" eaLnBrk="1" hangingPunct="1">
              <a:defRPr/>
            </a:pPr>
            <a:endParaRPr lang="cs-CZ" altLang="cs-CZ" sz="2000" i="1" dirty="0"/>
          </a:p>
          <a:p>
            <a:pPr lvl="1" eaLnBrk="1" hangingPunct="1">
              <a:defRPr/>
            </a:pPr>
            <a:endParaRPr lang="cs-CZ" altLang="cs-CZ" sz="2000" i="1" dirty="0" smtClean="0"/>
          </a:p>
          <a:p>
            <a:pPr lvl="1" eaLnBrk="1" hangingPunct="1">
              <a:defRPr/>
            </a:pPr>
            <a:endParaRPr lang="cs-CZ" altLang="cs-CZ" sz="2000" i="1" dirty="0" smtClean="0"/>
          </a:p>
          <a:p>
            <a:pPr lvl="1" eaLnBrk="1" hangingPunct="1"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None/>
              <a:defRPr/>
            </a:pPr>
            <a:endParaRPr lang="cs-CZ" altLang="cs-CZ" sz="2800" dirty="0" smtClean="0"/>
          </a:p>
          <a:p>
            <a:pPr marL="320675" lvl="1" indent="0" eaLnBrk="1" hangingPunct="1">
              <a:buNone/>
              <a:defRPr/>
            </a:pPr>
            <a:endParaRPr lang="cs-CZ" altLang="cs-CZ" sz="2800" dirty="0"/>
          </a:p>
          <a:p>
            <a:pPr marL="320675" lvl="1" indent="0" eaLnBrk="1" hangingPunct="1">
              <a:buNone/>
              <a:defRPr/>
            </a:pPr>
            <a:endParaRPr lang="cs-CZ" altLang="cs-CZ" sz="1800" i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16" y="2996952"/>
            <a:ext cx="3969259" cy="2664000"/>
          </a:xfrm>
          <a:prstGeom prst="rect">
            <a:avLst/>
          </a:prstGeom>
        </p:spPr>
      </p:pic>
      <p:pic>
        <p:nvPicPr>
          <p:cNvPr id="5" name="fullResImage" descr="https://www.turnovskovakci.cz/storage/201204142241_rep_48_012_jize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9" y="4676946"/>
            <a:ext cx="21625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323743" y="5729529"/>
            <a:ext cx="396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Hrad </a:t>
            </a:r>
            <a:r>
              <a:rPr lang="cs-CZ" sz="1400" dirty="0" err="1" smtClean="0"/>
              <a:t>Valštejn</a:t>
            </a:r>
            <a:r>
              <a:rPr lang="cs-CZ" sz="1400" dirty="0" smtClean="0"/>
              <a:t> </a:t>
            </a:r>
            <a:r>
              <a:rPr lang="cs-CZ" sz="1000" i="1" dirty="0" smtClean="0"/>
              <a:t>(Foto zdroj - RTIC Turnov)</a:t>
            </a:r>
            <a:endParaRPr lang="cs-CZ" sz="1000" i="1" dirty="0"/>
          </a:p>
        </p:txBody>
      </p:sp>
      <p:sp>
        <p:nvSpPr>
          <p:cNvPr id="4" name="Obdélník 3"/>
          <p:cNvSpPr/>
          <p:nvPr/>
        </p:nvSpPr>
        <p:spPr>
          <a:xfrm>
            <a:off x="2960185" y="5858850"/>
            <a:ext cx="10358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i="1" dirty="0"/>
              <a:t>Foto zdroj - </a:t>
            </a:r>
            <a:r>
              <a:rPr lang="cs-CZ" sz="1000" i="1" dirty="0" err="1"/>
              <a:t>TvA</a:t>
            </a:r>
            <a:endParaRPr lang="cs-CZ" sz="10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1" y="2085698"/>
            <a:ext cx="3398063" cy="2268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37023" y="4300592"/>
            <a:ext cx="3969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Greenway</a:t>
            </a:r>
            <a:r>
              <a:rPr lang="cs-CZ" sz="1400" dirty="0" smtClean="0"/>
              <a:t> Jizera </a:t>
            </a:r>
            <a:r>
              <a:rPr lang="cs-CZ" sz="1000" i="1" dirty="0" smtClean="0"/>
              <a:t>(Foto zdroj - RTIC Turnov)</a:t>
            </a:r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11678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704</TotalTime>
  <Words>376</Words>
  <Application>Microsoft Office PowerPoint</Application>
  <PresentationFormat>Předvádění na obrazovce (4:3)</PresentationFormat>
  <Paragraphs>136</Paragraphs>
  <Slides>12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Impact</vt:lpstr>
      <vt:lpstr>Times New Roman</vt:lpstr>
      <vt:lpstr>NewsPrint</vt:lpstr>
      <vt:lpstr>Acrobat Document</vt:lpstr>
      <vt:lpstr>Prezentace aplikace PowerPoint</vt:lpstr>
      <vt:lpstr>Obsah</vt:lpstr>
      <vt:lpstr>Jak to všechno začalo?</vt:lpstr>
      <vt:lpstr>Specifika území pro zadání studie</vt:lpstr>
      <vt:lpstr>Specifika území pro zadání studie</vt:lpstr>
      <vt:lpstr>Specifika území pro zadání studie</vt:lpstr>
      <vt:lpstr>Specifika území pro zadání studie</vt:lpstr>
      <vt:lpstr>Specifika území pro zadání studie</vt:lpstr>
      <vt:lpstr>Specifika území pro zadání studie</vt:lpstr>
      <vt:lpstr>Zkušenosti z výběru zhotovitele studie</vt:lpstr>
      <vt:lpstr>Zkušenosti z podání žádosti o dotaci</vt:lpstr>
      <vt:lpstr>Prezentace aplikace PowerPoint</vt:lpstr>
    </vt:vector>
  </TitlesOfParts>
  <Company>MU Turnov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Město Turnov</dc:title>
  <dc:creator>inv014367</dc:creator>
  <cp:lastModifiedBy>krskovae</cp:lastModifiedBy>
  <cp:revision>110</cp:revision>
  <dcterms:created xsi:type="dcterms:W3CDTF">2011-06-29T14:10:45Z</dcterms:created>
  <dcterms:modified xsi:type="dcterms:W3CDTF">2017-11-06T08:01:35Z</dcterms:modified>
</cp:coreProperties>
</file>